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6" r:id="rId1"/>
  </p:sldMasterIdLst>
  <p:notesMasterIdLst>
    <p:notesMasterId r:id="rId39"/>
  </p:notesMasterIdLst>
  <p:sldIdLst>
    <p:sldId id="450" r:id="rId2"/>
    <p:sldId id="513" r:id="rId3"/>
    <p:sldId id="516" r:id="rId4"/>
    <p:sldId id="517" r:id="rId5"/>
    <p:sldId id="514" r:id="rId6"/>
    <p:sldId id="483" r:id="rId7"/>
    <p:sldId id="485" r:id="rId8"/>
    <p:sldId id="520" r:id="rId9"/>
    <p:sldId id="521" r:id="rId10"/>
    <p:sldId id="522" r:id="rId11"/>
    <p:sldId id="523" r:id="rId12"/>
    <p:sldId id="487" r:id="rId13"/>
    <p:sldId id="486" r:id="rId14"/>
    <p:sldId id="493" r:id="rId15"/>
    <p:sldId id="509" r:id="rId16"/>
    <p:sldId id="494" r:id="rId17"/>
    <p:sldId id="525" r:id="rId18"/>
    <p:sldId id="527" r:id="rId19"/>
    <p:sldId id="524" r:id="rId20"/>
    <p:sldId id="528" r:id="rId21"/>
    <p:sldId id="529" r:id="rId22"/>
    <p:sldId id="530" r:id="rId23"/>
    <p:sldId id="531" r:id="rId24"/>
    <p:sldId id="497" r:id="rId25"/>
    <p:sldId id="518" r:id="rId26"/>
    <p:sldId id="488" r:id="rId27"/>
    <p:sldId id="491" r:id="rId28"/>
    <p:sldId id="489" r:id="rId29"/>
    <p:sldId id="498" r:id="rId30"/>
    <p:sldId id="501" r:id="rId31"/>
    <p:sldId id="499" r:id="rId32"/>
    <p:sldId id="500" r:id="rId33"/>
    <p:sldId id="502" r:id="rId34"/>
    <p:sldId id="503" r:id="rId35"/>
    <p:sldId id="507" r:id="rId36"/>
    <p:sldId id="508" r:id="rId37"/>
    <p:sldId id="490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290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g, Qingsen" initials="WQ" lastIdx="11" clrIdx="0">
    <p:extLst>
      <p:ext uri="{19B8F6BF-5375-455C-9EA6-DF929625EA0E}">
        <p15:presenceInfo xmlns:p15="http://schemas.microsoft.com/office/powerpoint/2012/main" userId="S-1-5-21-2010251304-1893080071-3148213350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FF0000"/>
    <a:srgbClr val="92D050"/>
    <a:srgbClr val="FFFF00"/>
    <a:srgbClr val="00B050"/>
    <a:srgbClr val="0070C0"/>
    <a:srgbClr val="7030A0"/>
    <a:srgbClr val="00B0F0"/>
    <a:srgbClr val="FF6600"/>
    <a:srgbClr val="F3F2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88" autoAdjust="0"/>
    <p:restoredTop sz="82955" autoAdjust="0"/>
  </p:normalViewPr>
  <p:slideViewPr>
    <p:cSldViewPr snapToGrid="0">
      <p:cViewPr varScale="1">
        <p:scale>
          <a:sx n="65" d="100"/>
          <a:sy n="65" d="100"/>
        </p:scale>
        <p:origin x="1889" y="37"/>
      </p:cViewPr>
      <p:guideLst>
        <p:guide orient="horz" pos="3024"/>
        <p:guide pos="290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00B050"/>
            </a:solidFill>
          </c:spPr>
          <c:dPt>
            <c:idx val="0"/>
            <c:bubble3D val="0"/>
            <c:spPr>
              <a:solidFill>
                <a:srgbClr val="92D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98E-48D9-9ABC-9AF68CE2F6F8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8E-48D9-9ABC-9AF68CE2F6F8}"/>
              </c:ext>
            </c:extLst>
          </c:dPt>
          <c:dPt>
            <c:idx val="2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A98E-48D9-9ABC-9AF68CE2F6F8}"/>
              </c:ext>
            </c:extLst>
          </c:dPt>
          <c:dPt>
            <c:idx val="3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8E-48D9-9ABC-9AF68CE2F6F8}"/>
              </c:ext>
            </c:extLst>
          </c:dPt>
          <c:cat>
            <c:strRef>
              <c:f>Sheet1!$A$2:$A$5</c:f>
              <c:strCache>
                <c:ptCount val="4"/>
                <c:pt idx="0">
                  <c:v>InHTM</c:v>
                </c:pt>
                <c:pt idx="1">
                  <c:v>inFallback</c:v>
                </c:pt>
                <c:pt idx="2">
                  <c:v>inLockWaiting</c:v>
                </c:pt>
                <c:pt idx="3">
                  <c:v>inOverhead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8E-48D9-9ABC-9AF68CE2F6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9732204298128628"/>
          <c:y val="3.74999999999999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ofPieChart>
        <c:ofPieType val="bar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Decomposition</c:v>
                </c:pt>
              </c:strCache>
            </c:strRef>
          </c:tx>
          <c:dPt>
            <c:idx val="0"/>
            <c:bubble3D val="0"/>
            <c:spPr>
              <a:solidFill>
                <a:srgbClr val="FFC0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D428-46A4-9D25-140BD883F9AD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428-46A4-9D25-140BD883F9AD}"/>
              </c:ext>
            </c:extLst>
          </c:dPt>
          <c:dPt>
            <c:idx val="2"/>
            <c:bubble3D val="0"/>
            <c:spPr>
              <a:solidFill>
                <a:srgbClr val="00B0F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428-46A4-9D25-140BD883F9AD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D428-46A4-9D25-140BD883F9A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D428-46A4-9D25-140BD883F9AD}"/>
              </c:ext>
            </c:extLst>
          </c:dPt>
          <c:dPt>
            <c:idx val="5"/>
            <c:bubble3D val="0"/>
            <c:spPr>
              <a:solidFill>
                <a:srgbClr val="7030A0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D428-46A4-9D25-140BD883F9AD}"/>
              </c:ext>
            </c:extLst>
          </c:dPt>
          <c:dLbls>
            <c:dLbl>
              <c:idx val="0"/>
              <c:layout>
                <c:manualLayout>
                  <c:x val="5.4124174656858544E-2"/>
                  <c:y val="0.3507449702467403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rgbClr val="FFC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428-46A4-9D25-140BD883F9AD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1" i="0" u="none" strike="noStrike" kern="1200" spc="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800" dirty="0">
                        <a:solidFill>
                          <a:srgbClr val="FF0000"/>
                        </a:solidFill>
                      </a:rPr>
                      <a:t>TX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428-46A4-9D25-140BD883F9AD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1" i="0" u="none" strike="noStrike" kern="1200" spc="0" baseline="0">
                        <a:solidFill>
                          <a:srgbClr val="00B0F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800" dirty="0">
                        <a:solidFill>
                          <a:srgbClr val="00B0F0"/>
                        </a:solidFill>
                      </a:rPr>
                      <a:t>Fallback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rgbClr val="00B0F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428-46A4-9D25-140BD883F9AD}"/>
                </c:ext>
              </c:extLst>
            </c:dLbl>
            <c:dLbl>
              <c:idx val="3"/>
              <c:layout>
                <c:manualLayout>
                  <c:x val="0"/>
                  <c:y val="-1.0156250000000115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1" i="0" u="none" strike="noStrike" kern="1200" spc="0" baseline="0">
                        <a:solidFill>
                          <a:srgbClr val="00B05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800" dirty="0" err="1">
                        <a:solidFill>
                          <a:srgbClr val="00B050"/>
                        </a:solidFill>
                      </a:rPr>
                      <a:t>Lockwaiting</a:t>
                    </a:r>
                    <a:endParaRPr lang="en-US" altLang="zh-CN" sz="1800" dirty="0">
                      <a:solidFill>
                        <a:srgbClr val="00B050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rgbClr val="00B05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428-46A4-9D25-140BD883F9AD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D428-46A4-9D25-140BD883F9AD}"/>
                </c:ext>
              </c:extLst>
            </c:dLbl>
            <c:dLbl>
              <c:idx val="5"/>
              <c:layout>
                <c:manualLayout>
                  <c:x val="-7.4749133551631097E-2"/>
                  <c:y val="-0.2549403951619186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800" b="1" i="0" u="none" strike="noStrike" kern="1200" spc="0" baseline="0">
                        <a:solidFill>
                          <a:srgbClr val="7030A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CN" sz="1800">
                        <a:solidFill>
                          <a:srgbClr val="7030A0"/>
                        </a:solidFill>
                      </a:rPr>
                      <a:t>Critical section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1" i="0" u="none" strike="noStrike" kern="1200" spc="0" baseline="0">
                      <a:solidFill>
                        <a:srgbClr val="7030A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607738212681601"/>
                      <c:h val="0.2053949391456420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D428-46A4-9D25-140BD883F9A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noFill/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Non-critical section</c:v>
                </c:pt>
                <c:pt idx="1">
                  <c:v>TX</c:v>
                </c:pt>
                <c:pt idx="2">
                  <c:v>Fallback</c:v>
                </c:pt>
                <c:pt idx="3">
                  <c:v>Lockwaiting</c:v>
                </c:pt>
                <c:pt idx="4">
                  <c:v>Overhead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62</c:v>
                </c:pt>
                <c:pt idx="1">
                  <c:v>4.95</c:v>
                </c:pt>
                <c:pt idx="2">
                  <c:v>3.19</c:v>
                </c:pt>
                <c:pt idx="3">
                  <c:v>29.66</c:v>
                </c:pt>
                <c:pt idx="4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D428-46A4-9D25-140BD883F9AD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gapWidth val="100"/>
        <c:splitType val="pos"/>
        <c:splitPos val="4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DE107F-0B58-49CB-B665-91D1B483BF71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</dgm:pt>
    <dgm:pt modelId="{D30C46CF-272F-417D-8B89-CDC30FA61905}">
      <dgm:prSet phldrT="[文本]" custT="1"/>
      <dgm:spPr>
        <a:solidFill>
          <a:srgbClr val="00B0F0"/>
        </a:solidFill>
      </dgm:spPr>
      <dgm:t>
        <a:bodyPr/>
        <a:lstStyle/>
        <a:p>
          <a:endParaRPr lang="en-US" sz="20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CF18B0B3-68BE-4C2F-B2B9-A7EF350AA62A}" type="parTrans" cxnId="{70A9DD15-9A3C-4418-9F25-404573D9F4C3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348229F-24BA-4132-B1BD-4622D39207C5}" type="sibTrans" cxnId="{70A9DD15-9A3C-4418-9F25-404573D9F4C3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E53E4767-5371-4548-9E85-0FC7882F1E75}">
      <dgm:prSet phldrT="[文本]" custT="1"/>
      <dgm:spPr>
        <a:solidFill>
          <a:srgbClr val="92D050"/>
        </a:solidFill>
      </dgm:spPr>
      <dgm:t>
        <a:bodyPr/>
        <a:lstStyle/>
        <a:p>
          <a:endParaRPr lang="en-US" sz="20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B0C22257-4B60-443A-9DAF-32305217B0B7}" type="parTrans" cxnId="{79640380-5E07-49E8-B560-5922C306953F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6CE5C823-A4FF-4850-814A-98ED28DD7234}" type="sibTrans" cxnId="{79640380-5E07-49E8-B560-5922C306953F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AEBFE767-4FF0-4FBA-B202-1A406803D971}">
      <dgm:prSet phldrT="[文本]" custT="1"/>
      <dgm:spPr>
        <a:solidFill>
          <a:srgbClr val="FFC000"/>
        </a:solidFill>
        <a:ln>
          <a:noFill/>
        </a:ln>
      </dgm:spPr>
      <dgm:t>
        <a:bodyPr/>
        <a:lstStyle/>
        <a:p>
          <a:endParaRPr lang="en-US" sz="20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6BDBB3F1-90DF-4E32-A194-7A2683376015}" type="parTrans" cxnId="{E5459012-6F4A-4292-8EAB-8EE626889C9A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320BA2E7-43F4-4E65-A39B-D8D51B00B26C}" type="sibTrans" cxnId="{E5459012-6F4A-4292-8EAB-8EE626889C9A}">
      <dgm:prSet/>
      <dgm:spPr/>
      <dgm:t>
        <a:bodyPr/>
        <a:lstStyle/>
        <a:p>
          <a:endParaRPr lang="en-US" sz="200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FEDC3412-3FFC-4687-979B-15A0DC17DF8F}" type="pres">
      <dgm:prSet presAssocID="{88DE107F-0B58-49CB-B665-91D1B483BF71}" presName="compositeShape" presStyleCnt="0">
        <dgm:presLayoutVars>
          <dgm:chMax val="7"/>
          <dgm:dir/>
          <dgm:resizeHandles val="exact"/>
        </dgm:presLayoutVars>
      </dgm:prSet>
      <dgm:spPr/>
    </dgm:pt>
    <dgm:pt modelId="{78D1035E-204E-4BED-A445-6B53B6618988}" type="pres">
      <dgm:prSet presAssocID="{88DE107F-0B58-49CB-B665-91D1B483BF71}" presName="wedge1" presStyleLbl="node1" presStyleIdx="0" presStyleCnt="3" custLinFactNeighborX="-5253" custLinFactNeighborY="3208"/>
      <dgm:spPr/>
    </dgm:pt>
    <dgm:pt modelId="{98C99D45-78EC-42AD-8AD1-CCFF41674113}" type="pres">
      <dgm:prSet presAssocID="{88DE107F-0B58-49CB-B665-91D1B483BF71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28A5A2D-8E23-4CE2-905C-D752DC13D541}" type="pres">
      <dgm:prSet presAssocID="{88DE107F-0B58-49CB-B665-91D1B483BF71}" presName="wedge2" presStyleLbl="node1" presStyleIdx="1" presStyleCnt="3"/>
      <dgm:spPr/>
    </dgm:pt>
    <dgm:pt modelId="{EEE01A40-1767-4FE7-A5A5-9E30BD6DF2F8}" type="pres">
      <dgm:prSet presAssocID="{88DE107F-0B58-49CB-B665-91D1B483BF71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C8251869-0960-4E23-A62C-EC9058F21C1D}" type="pres">
      <dgm:prSet presAssocID="{88DE107F-0B58-49CB-B665-91D1B483BF71}" presName="wedge3" presStyleLbl="node1" presStyleIdx="2" presStyleCnt="3"/>
      <dgm:spPr/>
    </dgm:pt>
    <dgm:pt modelId="{49C2724F-BCB3-464C-AD84-CEB320526BB1}" type="pres">
      <dgm:prSet presAssocID="{88DE107F-0B58-49CB-B665-91D1B483BF71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E5459012-6F4A-4292-8EAB-8EE626889C9A}" srcId="{88DE107F-0B58-49CB-B665-91D1B483BF71}" destId="{AEBFE767-4FF0-4FBA-B202-1A406803D971}" srcOrd="2" destOrd="0" parTransId="{6BDBB3F1-90DF-4E32-A194-7A2683376015}" sibTransId="{320BA2E7-43F4-4E65-A39B-D8D51B00B26C}"/>
    <dgm:cxn modelId="{70A9DD15-9A3C-4418-9F25-404573D9F4C3}" srcId="{88DE107F-0B58-49CB-B665-91D1B483BF71}" destId="{D30C46CF-272F-417D-8B89-CDC30FA61905}" srcOrd="0" destOrd="0" parTransId="{CF18B0B3-68BE-4C2F-B2B9-A7EF350AA62A}" sibTransId="{1348229F-24BA-4132-B1BD-4622D39207C5}"/>
    <dgm:cxn modelId="{B084BE3D-3F02-4CB4-8BC1-38A270595EC3}" type="presOf" srcId="{D30C46CF-272F-417D-8B89-CDC30FA61905}" destId="{98C99D45-78EC-42AD-8AD1-CCFF41674113}" srcOrd="1" destOrd="0" presId="urn:microsoft.com/office/officeart/2005/8/layout/chart3"/>
    <dgm:cxn modelId="{05E8AA3E-23F7-471C-B412-086509428814}" type="presOf" srcId="{D30C46CF-272F-417D-8B89-CDC30FA61905}" destId="{78D1035E-204E-4BED-A445-6B53B6618988}" srcOrd="0" destOrd="0" presId="urn:microsoft.com/office/officeart/2005/8/layout/chart3"/>
    <dgm:cxn modelId="{FAD6114B-5F11-4D07-A95E-2DF1AEFDD435}" type="presOf" srcId="{E53E4767-5371-4548-9E85-0FC7882F1E75}" destId="{428A5A2D-8E23-4CE2-905C-D752DC13D541}" srcOrd="0" destOrd="0" presId="urn:microsoft.com/office/officeart/2005/8/layout/chart3"/>
    <dgm:cxn modelId="{79640380-5E07-49E8-B560-5922C306953F}" srcId="{88DE107F-0B58-49CB-B665-91D1B483BF71}" destId="{E53E4767-5371-4548-9E85-0FC7882F1E75}" srcOrd="1" destOrd="0" parTransId="{B0C22257-4B60-443A-9DAF-32305217B0B7}" sibTransId="{6CE5C823-A4FF-4850-814A-98ED28DD7234}"/>
    <dgm:cxn modelId="{FD69DC8B-4C4C-4070-BE7A-E57A0D87D62A}" type="presOf" srcId="{88DE107F-0B58-49CB-B665-91D1B483BF71}" destId="{FEDC3412-3FFC-4687-979B-15A0DC17DF8F}" srcOrd="0" destOrd="0" presId="urn:microsoft.com/office/officeart/2005/8/layout/chart3"/>
    <dgm:cxn modelId="{539BB4B3-790A-4225-96BF-F784778356B5}" type="presOf" srcId="{AEBFE767-4FF0-4FBA-B202-1A406803D971}" destId="{49C2724F-BCB3-464C-AD84-CEB320526BB1}" srcOrd="1" destOrd="0" presId="urn:microsoft.com/office/officeart/2005/8/layout/chart3"/>
    <dgm:cxn modelId="{37EF84DC-9DD9-4377-9356-90D1ECE3103E}" type="presOf" srcId="{AEBFE767-4FF0-4FBA-B202-1A406803D971}" destId="{C8251869-0960-4E23-A62C-EC9058F21C1D}" srcOrd="0" destOrd="0" presId="urn:microsoft.com/office/officeart/2005/8/layout/chart3"/>
    <dgm:cxn modelId="{C1CC0FDF-BD7E-4022-A6F0-D48155DFCB2D}" type="presOf" srcId="{E53E4767-5371-4548-9E85-0FC7882F1E75}" destId="{EEE01A40-1767-4FE7-A5A5-9E30BD6DF2F8}" srcOrd="1" destOrd="0" presId="urn:microsoft.com/office/officeart/2005/8/layout/chart3"/>
    <dgm:cxn modelId="{3587EAF6-6AE2-4BED-8488-ABF001FAB984}" type="presParOf" srcId="{FEDC3412-3FFC-4687-979B-15A0DC17DF8F}" destId="{78D1035E-204E-4BED-A445-6B53B6618988}" srcOrd="0" destOrd="0" presId="urn:microsoft.com/office/officeart/2005/8/layout/chart3"/>
    <dgm:cxn modelId="{04E78E32-FAA8-4E1F-8BD7-CB0AE33C042A}" type="presParOf" srcId="{FEDC3412-3FFC-4687-979B-15A0DC17DF8F}" destId="{98C99D45-78EC-42AD-8AD1-CCFF41674113}" srcOrd="1" destOrd="0" presId="urn:microsoft.com/office/officeart/2005/8/layout/chart3"/>
    <dgm:cxn modelId="{43AD0C51-527E-47E4-B30C-E4153F1845EF}" type="presParOf" srcId="{FEDC3412-3FFC-4687-979B-15A0DC17DF8F}" destId="{428A5A2D-8E23-4CE2-905C-D752DC13D541}" srcOrd="2" destOrd="0" presId="urn:microsoft.com/office/officeart/2005/8/layout/chart3"/>
    <dgm:cxn modelId="{4680423D-ADB1-441A-B914-DAC04AF8CC3E}" type="presParOf" srcId="{FEDC3412-3FFC-4687-979B-15A0DC17DF8F}" destId="{EEE01A40-1767-4FE7-A5A5-9E30BD6DF2F8}" srcOrd="3" destOrd="0" presId="urn:microsoft.com/office/officeart/2005/8/layout/chart3"/>
    <dgm:cxn modelId="{C9142494-C2C3-4A39-8190-EF2E9284F738}" type="presParOf" srcId="{FEDC3412-3FFC-4687-979B-15A0DC17DF8F}" destId="{C8251869-0960-4E23-A62C-EC9058F21C1D}" srcOrd="4" destOrd="0" presId="urn:microsoft.com/office/officeart/2005/8/layout/chart3"/>
    <dgm:cxn modelId="{5A02E2E0-9002-4371-A45A-EC8B321DBCFA}" type="presParOf" srcId="{FEDC3412-3FFC-4687-979B-15A0DC17DF8F}" destId="{49C2724F-BCB3-464C-AD84-CEB320526BB1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51208E6-4C5A-45BD-9151-E948992E9842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2B0CF1-7266-4994-932A-D7486DE5B87F}">
      <dgm:prSet phldrT="[文本]" custT="1"/>
      <dgm:spPr/>
      <dgm:t>
        <a:bodyPr/>
        <a:lstStyle/>
        <a:p>
          <a:pPr>
            <a:tabLst/>
          </a:pPr>
          <a:r>
            <a:rPr lang="en-US" sz="20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gm:t>
    </dgm:pt>
    <dgm:pt modelId="{6C773038-3226-4AD3-A852-B46E2B1643BC}" type="parTrans" cxnId="{875B1C55-9005-4BAE-B7E4-4A8F8E6CC630}">
      <dgm:prSet/>
      <dgm:spPr/>
      <dgm:t>
        <a:bodyPr/>
        <a:lstStyle/>
        <a:p>
          <a:endParaRPr lang="en-US"/>
        </a:p>
      </dgm:t>
    </dgm:pt>
    <dgm:pt modelId="{5290FE93-D108-4782-A609-4B120AFFB238}" type="sibTrans" cxnId="{875B1C55-9005-4BAE-B7E4-4A8F8E6CC630}">
      <dgm:prSet/>
      <dgm:spPr/>
      <dgm:t>
        <a:bodyPr/>
        <a:lstStyle/>
        <a:p>
          <a:endParaRPr lang="en-US"/>
        </a:p>
      </dgm:t>
    </dgm:pt>
    <dgm:pt modelId="{462E767A-83CC-47AD-9065-C6F629CB0202}">
      <dgm:prSet phldrT="[文本]" custT="1"/>
      <dgm:spPr/>
      <dgm:t>
        <a:bodyPr/>
        <a:lstStyle/>
        <a:p>
          <a:r>
            <a:rPr lang="en-US" sz="24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4257BC9-09E4-4566-8199-F872BA9D6D12}" type="parTrans" cxnId="{54149702-B74B-4C90-ABDF-74C9FE8EFC42}">
      <dgm:prSet/>
      <dgm:spPr/>
      <dgm:t>
        <a:bodyPr/>
        <a:lstStyle/>
        <a:p>
          <a:endParaRPr lang="en-US"/>
        </a:p>
      </dgm:t>
    </dgm:pt>
    <dgm:pt modelId="{361FA55C-1FA3-42D2-8B58-A1376B70F700}" type="sibTrans" cxnId="{54149702-B74B-4C90-ABDF-74C9FE8EFC42}">
      <dgm:prSet/>
      <dgm:spPr/>
      <dgm:t>
        <a:bodyPr/>
        <a:lstStyle/>
        <a:p>
          <a:endParaRPr lang="en-US"/>
        </a:p>
      </dgm:t>
    </dgm:pt>
    <dgm:pt modelId="{8E6E457A-6C62-413A-B093-1317AA4E1F3B}">
      <dgm:prSet phldrT="[文本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gm:t>
    </dgm:pt>
    <dgm:pt modelId="{C58EB04A-2B03-4FF0-BA98-C6145D237D3E}" type="parTrans" cxnId="{E5C3A652-ABA5-4878-8283-4993AB2BE43A}">
      <dgm:prSet/>
      <dgm:spPr/>
      <dgm:t>
        <a:bodyPr/>
        <a:lstStyle/>
        <a:p>
          <a:endParaRPr lang="en-US"/>
        </a:p>
      </dgm:t>
    </dgm:pt>
    <dgm:pt modelId="{045FE948-8A3A-4A0C-BA96-0D7696888B98}" type="sibTrans" cxnId="{E5C3A652-ABA5-4878-8283-4993AB2BE43A}">
      <dgm:prSet/>
      <dgm:spPr/>
      <dgm:t>
        <a:bodyPr/>
        <a:lstStyle/>
        <a:p>
          <a:endParaRPr lang="en-US"/>
        </a:p>
      </dgm:t>
    </dgm:pt>
    <dgm:pt modelId="{20138F4D-4747-4530-818B-AF27456D6ED0}" type="pres">
      <dgm:prSet presAssocID="{751208E6-4C5A-45BD-9151-E948992E984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617FE7B-4468-4474-814B-74B81B8D6F32}" type="pres">
      <dgm:prSet presAssocID="{BF2B0CF1-7266-4994-932A-D7486DE5B87F}" presName="Accent1" presStyleCnt="0"/>
      <dgm:spPr/>
    </dgm:pt>
    <dgm:pt modelId="{3AA953B3-435F-4FBE-B1E8-01F993E4E29D}" type="pres">
      <dgm:prSet presAssocID="{BF2B0CF1-7266-4994-932A-D7486DE5B87F}" presName="Accent" presStyleLbl="node1" presStyleIdx="0" presStyleCnt="3"/>
      <dgm:spPr>
        <a:solidFill>
          <a:srgbClr val="0070C0"/>
        </a:solidFill>
      </dgm:spPr>
    </dgm:pt>
    <dgm:pt modelId="{652CA7D3-E05A-457E-B769-BE0DE1128EC5}" type="pres">
      <dgm:prSet presAssocID="{BF2B0CF1-7266-4994-932A-D7486DE5B87F}" presName="Parent1" presStyleLbl="revTx" presStyleIdx="0" presStyleCnt="3" custScaleX="109475" custScaleY="211878">
        <dgm:presLayoutVars>
          <dgm:chMax val="1"/>
          <dgm:chPref val="1"/>
          <dgm:bulletEnabled val="1"/>
        </dgm:presLayoutVars>
      </dgm:prSet>
      <dgm:spPr/>
    </dgm:pt>
    <dgm:pt modelId="{CE4E95CB-C83E-4E3B-BD79-500DC32B47A7}" type="pres">
      <dgm:prSet presAssocID="{462E767A-83CC-47AD-9065-C6F629CB0202}" presName="Accent2" presStyleCnt="0"/>
      <dgm:spPr/>
    </dgm:pt>
    <dgm:pt modelId="{891542D8-08C1-4211-A317-DD370EE989DA}" type="pres">
      <dgm:prSet presAssocID="{462E767A-83CC-47AD-9065-C6F629CB0202}" presName="Accent" presStyleLbl="node1" presStyleIdx="1" presStyleCnt="3"/>
      <dgm:spPr>
        <a:solidFill>
          <a:srgbClr val="7030A0"/>
        </a:solidFill>
      </dgm:spPr>
    </dgm:pt>
    <dgm:pt modelId="{914DF931-FB64-4369-845A-425C1C1AF387}" type="pres">
      <dgm:prSet presAssocID="{462E767A-83CC-47AD-9065-C6F629CB020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3F73799-203F-4510-9CA7-9618CA5304FC}" type="pres">
      <dgm:prSet presAssocID="{8E6E457A-6C62-413A-B093-1317AA4E1F3B}" presName="Accent3" presStyleCnt="0"/>
      <dgm:spPr/>
    </dgm:pt>
    <dgm:pt modelId="{BBD1835B-4D54-4281-9E83-9C48AA31BE40}" type="pres">
      <dgm:prSet presAssocID="{8E6E457A-6C62-413A-B093-1317AA4E1F3B}" presName="Accent" presStyleLbl="node1" presStyleIdx="2" presStyleCnt="3"/>
      <dgm:spPr/>
    </dgm:pt>
    <dgm:pt modelId="{F2774D08-F859-4936-B30E-2691FDF2C543}" type="pres">
      <dgm:prSet presAssocID="{8E6E457A-6C62-413A-B093-1317AA4E1F3B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4149702-B74B-4C90-ABDF-74C9FE8EFC42}" srcId="{751208E6-4C5A-45BD-9151-E948992E9842}" destId="{462E767A-83CC-47AD-9065-C6F629CB0202}" srcOrd="1" destOrd="0" parTransId="{14257BC9-09E4-4566-8199-F872BA9D6D12}" sibTransId="{361FA55C-1FA3-42D2-8B58-A1376B70F700}"/>
    <dgm:cxn modelId="{0AA7E033-B32F-4BA9-A536-ECB830A6CE22}" type="presOf" srcId="{BF2B0CF1-7266-4994-932A-D7486DE5B87F}" destId="{652CA7D3-E05A-457E-B769-BE0DE1128EC5}" srcOrd="0" destOrd="0" presId="urn:microsoft.com/office/officeart/2009/layout/CircleArrowProcess"/>
    <dgm:cxn modelId="{E5C3A652-ABA5-4878-8283-4993AB2BE43A}" srcId="{751208E6-4C5A-45BD-9151-E948992E9842}" destId="{8E6E457A-6C62-413A-B093-1317AA4E1F3B}" srcOrd="2" destOrd="0" parTransId="{C58EB04A-2B03-4FF0-BA98-C6145D237D3E}" sibTransId="{045FE948-8A3A-4A0C-BA96-0D7696888B98}"/>
    <dgm:cxn modelId="{875B1C55-9005-4BAE-B7E4-4A8F8E6CC630}" srcId="{751208E6-4C5A-45BD-9151-E948992E9842}" destId="{BF2B0CF1-7266-4994-932A-D7486DE5B87F}" srcOrd="0" destOrd="0" parTransId="{6C773038-3226-4AD3-A852-B46E2B1643BC}" sibTransId="{5290FE93-D108-4782-A609-4B120AFFB238}"/>
    <dgm:cxn modelId="{8B49957A-C6CC-4469-B8F1-51719CB2C4BB}" type="presOf" srcId="{8E6E457A-6C62-413A-B093-1317AA4E1F3B}" destId="{F2774D08-F859-4936-B30E-2691FDF2C543}" srcOrd="0" destOrd="0" presId="urn:microsoft.com/office/officeart/2009/layout/CircleArrowProcess"/>
    <dgm:cxn modelId="{636019CB-4161-4527-AA72-E7FEF489C6C9}" type="presOf" srcId="{751208E6-4C5A-45BD-9151-E948992E9842}" destId="{20138F4D-4747-4530-818B-AF27456D6ED0}" srcOrd="0" destOrd="0" presId="urn:microsoft.com/office/officeart/2009/layout/CircleArrowProcess"/>
    <dgm:cxn modelId="{049C01D1-D344-4C4D-983C-513830120124}" type="presOf" srcId="{462E767A-83CC-47AD-9065-C6F629CB0202}" destId="{914DF931-FB64-4369-845A-425C1C1AF387}" srcOrd="0" destOrd="0" presId="urn:microsoft.com/office/officeart/2009/layout/CircleArrowProcess"/>
    <dgm:cxn modelId="{D0611BA8-31E5-47C5-A691-606D50EB35B8}" type="presParOf" srcId="{20138F4D-4747-4530-818B-AF27456D6ED0}" destId="{1617FE7B-4468-4474-814B-74B81B8D6F32}" srcOrd="0" destOrd="0" presId="urn:microsoft.com/office/officeart/2009/layout/CircleArrowProcess"/>
    <dgm:cxn modelId="{37813978-F5D0-4FE9-9D39-2A7DE781411D}" type="presParOf" srcId="{1617FE7B-4468-4474-814B-74B81B8D6F32}" destId="{3AA953B3-435F-4FBE-B1E8-01F993E4E29D}" srcOrd="0" destOrd="0" presId="urn:microsoft.com/office/officeart/2009/layout/CircleArrowProcess"/>
    <dgm:cxn modelId="{363154C6-AEF8-43C4-B7D3-E04C786CB7AE}" type="presParOf" srcId="{20138F4D-4747-4530-818B-AF27456D6ED0}" destId="{652CA7D3-E05A-457E-B769-BE0DE1128EC5}" srcOrd="1" destOrd="0" presId="urn:microsoft.com/office/officeart/2009/layout/CircleArrowProcess"/>
    <dgm:cxn modelId="{FE1E1BFC-2AF5-45FA-9ADC-4A481FF87F5E}" type="presParOf" srcId="{20138F4D-4747-4530-818B-AF27456D6ED0}" destId="{CE4E95CB-C83E-4E3B-BD79-500DC32B47A7}" srcOrd="2" destOrd="0" presId="urn:microsoft.com/office/officeart/2009/layout/CircleArrowProcess"/>
    <dgm:cxn modelId="{233C6D23-0ADB-4770-A786-7F16590FAD7B}" type="presParOf" srcId="{CE4E95CB-C83E-4E3B-BD79-500DC32B47A7}" destId="{891542D8-08C1-4211-A317-DD370EE989DA}" srcOrd="0" destOrd="0" presId="urn:microsoft.com/office/officeart/2009/layout/CircleArrowProcess"/>
    <dgm:cxn modelId="{995E2A51-EFD2-4525-BEA3-B0F0C9F68374}" type="presParOf" srcId="{20138F4D-4747-4530-818B-AF27456D6ED0}" destId="{914DF931-FB64-4369-845A-425C1C1AF387}" srcOrd="3" destOrd="0" presId="urn:microsoft.com/office/officeart/2009/layout/CircleArrowProcess"/>
    <dgm:cxn modelId="{779B145B-750A-4DC1-9759-27739258BC37}" type="presParOf" srcId="{20138F4D-4747-4530-818B-AF27456D6ED0}" destId="{13F73799-203F-4510-9CA7-9618CA5304FC}" srcOrd="4" destOrd="0" presId="urn:microsoft.com/office/officeart/2009/layout/CircleArrowProcess"/>
    <dgm:cxn modelId="{0E9A63A4-0FE7-4792-9BC4-43A25E920C20}" type="presParOf" srcId="{13F73799-203F-4510-9CA7-9618CA5304FC}" destId="{BBD1835B-4D54-4281-9E83-9C48AA31BE40}" srcOrd="0" destOrd="0" presId="urn:microsoft.com/office/officeart/2009/layout/CircleArrowProcess"/>
    <dgm:cxn modelId="{290DD698-E614-43D0-BE04-BC5092B3208C}" type="presParOf" srcId="{20138F4D-4747-4530-818B-AF27456D6ED0}" destId="{F2774D08-F859-4936-B30E-2691FDF2C543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51208E6-4C5A-45BD-9151-E948992E9842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2B0CF1-7266-4994-932A-D7486DE5B87F}">
      <dgm:prSet phldrT="[文本]" custT="1"/>
      <dgm:spPr/>
      <dgm:t>
        <a:bodyPr/>
        <a:lstStyle/>
        <a:p>
          <a:pPr>
            <a:tabLst/>
          </a:pPr>
          <a:r>
            <a:rPr lang="en-US" sz="20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gm:t>
    </dgm:pt>
    <dgm:pt modelId="{6C773038-3226-4AD3-A852-B46E2B1643BC}" type="parTrans" cxnId="{875B1C55-9005-4BAE-B7E4-4A8F8E6CC630}">
      <dgm:prSet/>
      <dgm:spPr/>
      <dgm:t>
        <a:bodyPr/>
        <a:lstStyle/>
        <a:p>
          <a:endParaRPr lang="en-US"/>
        </a:p>
      </dgm:t>
    </dgm:pt>
    <dgm:pt modelId="{5290FE93-D108-4782-A609-4B120AFFB238}" type="sibTrans" cxnId="{875B1C55-9005-4BAE-B7E4-4A8F8E6CC630}">
      <dgm:prSet/>
      <dgm:spPr/>
      <dgm:t>
        <a:bodyPr/>
        <a:lstStyle/>
        <a:p>
          <a:endParaRPr lang="en-US"/>
        </a:p>
      </dgm:t>
    </dgm:pt>
    <dgm:pt modelId="{462E767A-83CC-47AD-9065-C6F629CB0202}">
      <dgm:prSet phldrT="[文本]" custT="1"/>
      <dgm:spPr/>
      <dgm:t>
        <a:bodyPr/>
        <a:lstStyle/>
        <a:p>
          <a:r>
            <a:rPr lang="en-US" sz="24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4257BC9-09E4-4566-8199-F872BA9D6D12}" type="parTrans" cxnId="{54149702-B74B-4C90-ABDF-74C9FE8EFC42}">
      <dgm:prSet/>
      <dgm:spPr/>
      <dgm:t>
        <a:bodyPr/>
        <a:lstStyle/>
        <a:p>
          <a:endParaRPr lang="en-US"/>
        </a:p>
      </dgm:t>
    </dgm:pt>
    <dgm:pt modelId="{361FA55C-1FA3-42D2-8B58-A1376B70F700}" type="sibTrans" cxnId="{54149702-B74B-4C90-ABDF-74C9FE8EFC42}">
      <dgm:prSet/>
      <dgm:spPr/>
      <dgm:t>
        <a:bodyPr/>
        <a:lstStyle/>
        <a:p>
          <a:endParaRPr lang="en-US"/>
        </a:p>
      </dgm:t>
    </dgm:pt>
    <dgm:pt modelId="{8E6E457A-6C62-413A-B093-1317AA4E1F3B}">
      <dgm:prSet phldrT="[文本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gm:t>
    </dgm:pt>
    <dgm:pt modelId="{C58EB04A-2B03-4FF0-BA98-C6145D237D3E}" type="parTrans" cxnId="{E5C3A652-ABA5-4878-8283-4993AB2BE43A}">
      <dgm:prSet/>
      <dgm:spPr/>
      <dgm:t>
        <a:bodyPr/>
        <a:lstStyle/>
        <a:p>
          <a:endParaRPr lang="en-US"/>
        </a:p>
      </dgm:t>
    </dgm:pt>
    <dgm:pt modelId="{045FE948-8A3A-4A0C-BA96-0D7696888B98}" type="sibTrans" cxnId="{E5C3A652-ABA5-4878-8283-4993AB2BE43A}">
      <dgm:prSet/>
      <dgm:spPr/>
      <dgm:t>
        <a:bodyPr/>
        <a:lstStyle/>
        <a:p>
          <a:endParaRPr lang="en-US"/>
        </a:p>
      </dgm:t>
    </dgm:pt>
    <dgm:pt modelId="{20138F4D-4747-4530-818B-AF27456D6ED0}" type="pres">
      <dgm:prSet presAssocID="{751208E6-4C5A-45BD-9151-E948992E984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617FE7B-4468-4474-814B-74B81B8D6F32}" type="pres">
      <dgm:prSet presAssocID="{BF2B0CF1-7266-4994-932A-D7486DE5B87F}" presName="Accent1" presStyleCnt="0"/>
      <dgm:spPr/>
    </dgm:pt>
    <dgm:pt modelId="{3AA953B3-435F-4FBE-B1E8-01F993E4E29D}" type="pres">
      <dgm:prSet presAssocID="{BF2B0CF1-7266-4994-932A-D7486DE5B87F}" presName="Accent" presStyleLbl="node1" presStyleIdx="0" presStyleCnt="3"/>
      <dgm:spPr>
        <a:solidFill>
          <a:srgbClr val="0070C0"/>
        </a:solidFill>
      </dgm:spPr>
    </dgm:pt>
    <dgm:pt modelId="{652CA7D3-E05A-457E-B769-BE0DE1128EC5}" type="pres">
      <dgm:prSet presAssocID="{BF2B0CF1-7266-4994-932A-D7486DE5B87F}" presName="Parent1" presStyleLbl="revTx" presStyleIdx="0" presStyleCnt="3" custScaleX="109475" custScaleY="211878">
        <dgm:presLayoutVars>
          <dgm:chMax val="1"/>
          <dgm:chPref val="1"/>
          <dgm:bulletEnabled val="1"/>
        </dgm:presLayoutVars>
      </dgm:prSet>
      <dgm:spPr/>
    </dgm:pt>
    <dgm:pt modelId="{CE4E95CB-C83E-4E3B-BD79-500DC32B47A7}" type="pres">
      <dgm:prSet presAssocID="{462E767A-83CC-47AD-9065-C6F629CB0202}" presName="Accent2" presStyleCnt="0"/>
      <dgm:spPr/>
    </dgm:pt>
    <dgm:pt modelId="{891542D8-08C1-4211-A317-DD370EE989DA}" type="pres">
      <dgm:prSet presAssocID="{462E767A-83CC-47AD-9065-C6F629CB0202}" presName="Accent" presStyleLbl="node1" presStyleIdx="1" presStyleCnt="3"/>
      <dgm:spPr>
        <a:solidFill>
          <a:srgbClr val="7030A0"/>
        </a:solidFill>
      </dgm:spPr>
    </dgm:pt>
    <dgm:pt modelId="{914DF931-FB64-4369-845A-425C1C1AF387}" type="pres">
      <dgm:prSet presAssocID="{462E767A-83CC-47AD-9065-C6F629CB020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3F73799-203F-4510-9CA7-9618CA5304FC}" type="pres">
      <dgm:prSet presAssocID="{8E6E457A-6C62-413A-B093-1317AA4E1F3B}" presName="Accent3" presStyleCnt="0"/>
      <dgm:spPr/>
    </dgm:pt>
    <dgm:pt modelId="{BBD1835B-4D54-4281-9E83-9C48AA31BE40}" type="pres">
      <dgm:prSet presAssocID="{8E6E457A-6C62-413A-B093-1317AA4E1F3B}" presName="Accent" presStyleLbl="node1" presStyleIdx="2" presStyleCnt="3"/>
      <dgm:spPr/>
    </dgm:pt>
    <dgm:pt modelId="{F2774D08-F859-4936-B30E-2691FDF2C543}" type="pres">
      <dgm:prSet presAssocID="{8E6E457A-6C62-413A-B093-1317AA4E1F3B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4149702-B74B-4C90-ABDF-74C9FE8EFC42}" srcId="{751208E6-4C5A-45BD-9151-E948992E9842}" destId="{462E767A-83CC-47AD-9065-C6F629CB0202}" srcOrd="1" destOrd="0" parTransId="{14257BC9-09E4-4566-8199-F872BA9D6D12}" sibTransId="{361FA55C-1FA3-42D2-8B58-A1376B70F700}"/>
    <dgm:cxn modelId="{0AA7E033-B32F-4BA9-A536-ECB830A6CE22}" type="presOf" srcId="{BF2B0CF1-7266-4994-932A-D7486DE5B87F}" destId="{652CA7D3-E05A-457E-B769-BE0DE1128EC5}" srcOrd="0" destOrd="0" presId="urn:microsoft.com/office/officeart/2009/layout/CircleArrowProcess"/>
    <dgm:cxn modelId="{E5C3A652-ABA5-4878-8283-4993AB2BE43A}" srcId="{751208E6-4C5A-45BD-9151-E948992E9842}" destId="{8E6E457A-6C62-413A-B093-1317AA4E1F3B}" srcOrd="2" destOrd="0" parTransId="{C58EB04A-2B03-4FF0-BA98-C6145D237D3E}" sibTransId="{045FE948-8A3A-4A0C-BA96-0D7696888B98}"/>
    <dgm:cxn modelId="{875B1C55-9005-4BAE-B7E4-4A8F8E6CC630}" srcId="{751208E6-4C5A-45BD-9151-E948992E9842}" destId="{BF2B0CF1-7266-4994-932A-D7486DE5B87F}" srcOrd="0" destOrd="0" parTransId="{6C773038-3226-4AD3-A852-B46E2B1643BC}" sibTransId="{5290FE93-D108-4782-A609-4B120AFFB238}"/>
    <dgm:cxn modelId="{8B49957A-C6CC-4469-B8F1-51719CB2C4BB}" type="presOf" srcId="{8E6E457A-6C62-413A-B093-1317AA4E1F3B}" destId="{F2774D08-F859-4936-B30E-2691FDF2C543}" srcOrd="0" destOrd="0" presId="urn:microsoft.com/office/officeart/2009/layout/CircleArrowProcess"/>
    <dgm:cxn modelId="{636019CB-4161-4527-AA72-E7FEF489C6C9}" type="presOf" srcId="{751208E6-4C5A-45BD-9151-E948992E9842}" destId="{20138F4D-4747-4530-818B-AF27456D6ED0}" srcOrd="0" destOrd="0" presId="urn:microsoft.com/office/officeart/2009/layout/CircleArrowProcess"/>
    <dgm:cxn modelId="{049C01D1-D344-4C4D-983C-513830120124}" type="presOf" srcId="{462E767A-83CC-47AD-9065-C6F629CB0202}" destId="{914DF931-FB64-4369-845A-425C1C1AF387}" srcOrd="0" destOrd="0" presId="urn:microsoft.com/office/officeart/2009/layout/CircleArrowProcess"/>
    <dgm:cxn modelId="{D0611BA8-31E5-47C5-A691-606D50EB35B8}" type="presParOf" srcId="{20138F4D-4747-4530-818B-AF27456D6ED0}" destId="{1617FE7B-4468-4474-814B-74B81B8D6F32}" srcOrd="0" destOrd="0" presId="urn:microsoft.com/office/officeart/2009/layout/CircleArrowProcess"/>
    <dgm:cxn modelId="{37813978-F5D0-4FE9-9D39-2A7DE781411D}" type="presParOf" srcId="{1617FE7B-4468-4474-814B-74B81B8D6F32}" destId="{3AA953B3-435F-4FBE-B1E8-01F993E4E29D}" srcOrd="0" destOrd="0" presId="urn:microsoft.com/office/officeart/2009/layout/CircleArrowProcess"/>
    <dgm:cxn modelId="{363154C6-AEF8-43C4-B7D3-E04C786CB7AE}" type="presParOf" srcId="{20138F4D-4747-4530-818B-AF27456D6ED0}" destId="{652CA7D3-E05A-457E-B769-BE0DE1128EC5}" srcOrd="1" destOrd="0" presId="urn:microsoft.com/office/officeart/2009/layout/CircleArrowProcess"/>
    <dgm:cxn modelId="{FE1E1BFC-2AF5-45FA-9ADC-4A481FF87F5E}" type="presParOf" srcId="{20138F4D-4747-4530-818B-AF27456D6ED0}" destId="{CE4E95CB-C83E-4E3B-BD79-500DC32B47A7}" srcOrd="2" destOrd="0" presId="urn:microsoft.com/office/officeart/2009/layout/CircleArrowProcess"/>
    <dgm:cxn modelId="{233C6D23-0ADB-4770-A786-7F16590FAD7B}" type="presParOf" srcId="{CE4E95CB-C83E-4E3B-BD79-500DC32B47A7}" destId="{891542D8-08C1-4211-A317-DD370EE989DA}" srcOrd="0" destOrd="0" presId="urn:microsoft.com/office/officeart/2009/layout/CircleArrowProcess"/>
    <dgm:cxn modelId="{995E2A51-EFD2-4525-BEA3-B0F0C9F68374}" type="presParOf" srcId="{20138F4D-4747-4530-818B-AF27456D6ED0}" destId="{914DF931-FB64-4369-845A-425C1C1AF387}" srcOrd="3" destOrd="0" presId="urn:microsoft.com/office/officeart/2009/layout/CircleArrowProcess"/>
    <dgm:cxn modelId="{779B145B-750A-4DC1-9759-27739258BC37}" type="presParOf" srcId="{20138F4D-4747-4530-818B-AF27456D6ED0}" destId="{13F73799-203F-4510-9CA7-9618CA5304FC}" srcOrd="4" destOrd="0" presId="urn:microsoft.com/office/officeart/2009/layout/CircleArrowProcess"/>
    <dgm:cxn modelId="{0E9A63A4-0FE7-4792-9BC4-43A25E920C20}" type="presParOf" srcId="{13F73799-203F-4510-9CA7-9618CA5304FC}" destId="{BBD1835B-4D54-4281-9E83-9C48AA31BE40}" srcOrd="0" destOrd="0" presId="urn:microsoft.com/office/officeart/2009/layout/CircleArrowProcess"/>
    <dgm:cxn modelId="{290DD698-E614-43D0-BE04-BC5092B3208C}" type="presParOf" srcId="{20138F4D-4747-4530-818B-AF27456D6ED0}" destId="{F2774D08-F859-4936-B30E-2691FDF2C543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1208E6-4C5A-45BD-9151-E948992E9842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2B0CF1-7266-4994-932A-D7486DE5B87F}">
      <dgm:prSet phldrT="[文本]" custT="1"/>
      <dgm:spPr/>
      <dgm:t>
        <a:bodyPr/>
        <a:lstStyle/>
        <a:p>
          <a:pPr>
            <a:tabLst/>
          </a:pPr>
          <a:r>
            <a:rPr lang="en-US" sz="20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gm:t>
    </dgm:pt>
    <dgm:pt modelId="{6C773038-3226-4AD3-A852-B46E2B1643BC}" type="parTrans" cxnId="{875B1C55-9005-4BAE-B7E4-4A8F8E6CC630}">
      <dgm:prSet/>
      <dgm:spPr/>
      <dgm:t>
        <a:bodyPr/>
        <a:lstStyle/>
        <a:p>
          <a:endParaRPr lang="en-US"/>
        </a:p>
      </dgm:t>
    </dgm:pt>
    <dgm:pt modelId="{5290FE93-D108-4782-A609-4B120AFFB238}" type="sibTrans" cxnId="{875B1C55-9005-4BAE-B7E4-4A8F8E6CC630}">
      <dgm:prSet/>
      <dgm:spPr/>
      <dgm:t>
        <a:bodyPr/>
        <a:lstStyle/>
        <a:p>
          <a:endParaRPr lang="en-US"/>
        </a:p>
      </dgm:t>
    </dgm:pt>
    <dgm:pt modelId="{462E767A-83CC-47AD-9065-C6F629CB0202}">
      <dgm:prSet phldrT="[文本]" custT="1"/>
      <dgm:spPr/>
      <dgm:t>
        <a:bodyPr/>
        <a:lstStyle/>
        <a:p>
          <a:r>
            <a:rPr lang="en-US" sz="24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4257BC9-09E4-4566-8199-F872BA9D6D12}" type="parTrans" cxnId="{54149702-B74B-4C90-ABDF-74C9FE8EFC42}">
      <dgm:prSet/>
      <dgm:spPr/>
      <dgm:t>
        <a:bodyPr/>
        <a:lstStyle/>
        <a:p>
          <a:endParaRPr lang="en-US"/>
        </a:p>
      </dgm:t>
    </dgm:pt>
    <dgm:pt modelId="{361FA55C-1FA3-42D2-8B58-A1376B70F700}" type="sibTrans" cxnId="{54149702-B74B-4C90-ABDF-74C9FE8EFC42}">
      <dgm:prSet/>
      <dgm:spPr/>
      <dgm:t>
        <a:bodyPr/>
        <a:lstStyle/>
        <a:p>
          <a:endParaRPr lang="en-US"/>
        </a:p>
      </dgm:t>
    </dgm:pt>
    <dgm:pt modelId="{8E6E457A-6C62-413A-B093-1317AA4E1F3B}">
      <dgm:prSet phldrT="[文本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gm:t>
    </dgm:pt>
    <dgm:pt modelId="{C58EB04A-2B03-4FF0-BA98-C6145D237D3E}" type="parTrans" cxnId="{E5C3A652-ABA5-4878-8283-4993AB2BE43A}">
      <dgm:prSet/>
      <dgm:spPr/>
      <dgm:t>
        <a:bodyPr/>
        <a:lstStyle/>
        <a:p>
          <a:endParaRPr lang="en-US"/>
        </a:p>
      </dgm:t>
    </dgm:pt>
    <dgm:pt modelId="{045FE948-8A3A-4A0C-BA96-0D7696888B98}" type="sibTrans" cxnId="{E5C3A652-ABA5-4878-8283-4993AB2BE43A}">
      <dgm:prSet/>
      <dgm:spPr/>
      <dgm:t>
        <a:bodyPr/>
        <a:lstStyle/>
        <a:p>
          <a:endParaRPr lang="en-US"/>
        </a:p>
      </dgm:t>
    </dgm:pt>
    <dgm:pt modelId="{20138F4D-4747-4530-818B-AF27456D6ED0}" type="pres">
      <dgm:prSet presAssocID="{751208E6-4C5A-45BD-9151-E948992E984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617FE7B-4468-4474-814B-74B81B8D6F32}" type="pres">
      <dgm:prSet presAssocID="{BF2B0CF1-7266-4994-932A-D7486DE5B87F}" presName="Accent1" presStyleCnt="0"/>
      <dgm:spPr/>
    </dgm:pt>
    <dgm:pt modelId="{3AA953B3-435F-4FBE-B1E8-01F993E4E29D}" type="pres">
      <dgm:prSet presAssocID="{BF2B0CF1-7266-4994-932A-D7486DE5B87F}" presName="Accent" presStyleLbl="node1" presStyleIdx="0" presStyleCnt="3"/>
      <dgm:spPr>
        <a:solidFill>
          <a:srgbClr val="0070C0"/>
        </a:solidFill>
      </dgm:spPr>
    </dgm:pt>
    <dgm:pt modelId="{652CA7D3-E05A-457E-B769-BE0DE1128EC5}" type="pres">
      <dgm:prSet presAssocID="{BF2B0CF1-7266-4994-932A-D7486DE5B87F}" presName="Parent1" presStyleLbl="revTx" presStyleIdx="0" presStyleCnt="3" custScaleX="109475" custScaleY="211878">
        <dgm:presLayoutVars>
          <dgm:chMax val="1"/>
          <dgm:chPref val="1"/>
          <dgm:bulletEnabled val="1"/>
        </dgm:presLayoutVars>
      </dgm:prSet>
      <dgm:spPr/>
    </dgm:pt>
    <dgm:pt modelId="{CE4E95CB-C83E-4E3B-BD79-500DC32B47A7}" type="pres">
      <dgm:prSet presAssocID="{462E767A-83CC-47AD-9065-C6F629CB0202}" presName="Accent2" presStyleCnt="0"/>
      <dgm:spPr/>
    </dgm:pt>
    <dgm:pt modelId="{891542D8-08C1-4211-A317-DD370EE989DA}" type="pres">
      <dgm:prSet presAssocID="{462E767A-83CC-47AD-9065-C6F629CB0202}" presName="Accent" presStyleLbl="node1" presStyleIdx="1" presStyleCnt="3"/>
      <dgm:spPr>
        <a:solidFill>
          <a:srgbClr val="7030A0"/>
        </a:solidFill>
      </dgm:spPr>
    </dgm:pt>
    <dgm:pt modelId="{914DF931-FB64-4369-845A-425C1C1AF387}" type="pres">
      <dgm:prSet presAssocID="{462E767A-83CC-47AD-9065-C6F629CB020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3F73799-203F-4510-9CA7-9618CA5304FC}" type="pres">
      <dgm:prSet presAssocID="{8E6E457A-6C62-413A-B093-1317AA4E1F3B}" presName="Accent3" presStyleCnt="0"/>
      <dgm:spPr/>
    </dgm:pt>
    <dgm:pt modelId="{BBD1835B-4D54-4281-9E83-9C48AA31BE40}" type="pres">
      <dgm:prSet presAssocID="{8E6E457A-6C62-413A-B093-1317AA4E1F3B}" presName="Accent" presStyleLbl="node1" presStyleIdx="2" presStyleCnt="3"/>
      <dgm:spPr/>
    </dgm:pt>
    <dgm:pt modelId="{F2774D08-F859-4936-B30E-2691FDF2C543}" type="pres">
      <dgm:prSet presAssocID="{8E6E457A-6C62-413A-B093-1317AA4E1F3B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4149702-B74B-4C90-ABDF-74C9FE8EFC42}" srcId="{751208E6-4C5A-45BD-9151-E948992E9842}" destId="{462E767A-83CC-47AD-9065-C6F629CB0202}" srcOrd="1" destOrd="0" parTransId="{14257BC9-09E4-4566-8199-F872BA9D6D12}" sibTransId="{361FA55C-1FA3-42D2-8B58-A1376B70F700}"/>
    <dgm:cxn modelId="{0AA7E033-B32F-4BA9-A536-ECB830A6CE22}" type="presOf" srcId="{BF2B0CF1-7266-4994-932A-D7486DE5B87F}" destId="{652CA7D3-E05A-457E-B769-BE0DE1128EC5}" srcOrd="0" destOrd="0" presId="urn:microsoft.com/office/officeart/2009/layout/CircleArrowProcess"/>
    <dgm:cxn modelId="{E5C3A652-ABA5-4878-8283-4993AB2BE43A}" srcId="{751208E6-4C5A-45BD-9151-E948992E9842}" destId="{8E6E457A-6C62-413A-B093-1317AA4E1F3B}" srcOrd="2" destOrd="0" parTransId="{C58EB04A-2B03-4FF0-BA98-C6145D237D3E}" sibTransId="{045FE948-8A3A-4A0C-BA96-0D7696888B98}"/>
    <dgm:cxn modelId="{875B1C55-9005-4BAE-B7E4-4A8F8E6CC630}" srcId="{751208E6-4C5A-45BD-9151-E948992E9842}" destId="{BF2B0CF1-7266-4994-932A-D7486DE5B87F}" srcOrd="0" destOrd="0" parTransId="{6C773038-3226-4AD3-A852-B46E2B1643BC}" sibTransId="{5290FE93-D108-4782-A609-4B120AFFB238}"/>
    <dgm:cxn modelId="{8B49957A-C6CC-4469-B8F1-51719CB2C4BB}" type="presOf" srcId="{8E6E457A-6C62-413A-B093-1317AA4E1F3B}" destId="{F2774D08-F859-4936-B30E-2691FDF2C543}" srcOrd="0" destOrd="0" presId="urn:microsoft.com/office/officeart/2009/layout/CircleArrowProcess"/>
    <dgm:cxn modelId="{636019CB-4161-4527-AA72-E7FEF489C6C9}" type="presOf" srcId="{751208E6-4C5A-45BD-9151-E948992E9842}" destId="{20138F4D-4747-4530-818B-AF27456D6ED0}" srcOrd="0" destOrd="0" presId="urn:microsoft.com/office/officeart/2009/layout/CircleArrowProcess"/>
    <dgm:cxn modelId="{049C01D1-D344-4C4D-983C-513830120124}" type="presOf" srcId="{462E767A-83CC-47AD-9065-C6F629CB0202}" destId="{914DF931-FB64-4369-845A-425C1C1AF387}" srcOrd="0" destOrd="0" presId="urn:microsoft.com/office/officeart/2009/layout/CircleArrowProcess"/>
    <dgm:cxn modelId="{D0611BA8-31E5-47C5-A691-606D50EB35B8}" type="presParOf" srcId="{20138F4D-4747-4530-818B-AF27456D6ED0}" destId="{1617FE7B-4468-4474-814B-74B81B8D6F32}" srcOrd="0" destOrd="0" presId="urn:microsoft.com/office/officeart/2009/layout/CircleArrowProcess"/>
    <dgm:cxn modelId="{37813978-F5D0-4FE9-9D39-2A7DE781411D}" type="presParOf" srcId="{1617FE7B-4468-4474-814B-74B81B8D6F32}" destId="{3AA953B3-435F-4FBE-B1E8-01F993E4E29D}" srcOrd="0" destOrd="0" presId="urn:microsoft.com/office/officeart/2009/layout/CircleArrowProcess"/>
    <dgm:cxn modelId="{363154C6-AEF8-43C4-B7D3-E04C786CB7AE}" type="presParOf" srcId="{20138F4D-4747-4530-818B-AF27456D6ED0}" destId="{652CA7D3-E05A-457E-B769-BE0DE1128EC5}" srcOrd="1" destOrd="0" presId="urn:microsoft.com/office/officeart/2009/layout/CircleArrowProcess"/>
    <dgm:cxn modelId="{FE1E1BFC-2AF5-45FA-9ADC-4A481FF87F5E}" type="presParOf" srcId="{20138F4D-4747-4530-818B-AF27456D6ED0}" destId="{CE4E95CB-C83E-4E3B-BD79-500DC32B47A7}" srcOrd="2" destOrd="0" presId="urn:microsoft.com/office/officeart/2009/layout/CircleArrowProcess"/>
    <dgm:cxn modelId="{233C6D23-0ADB-4770-A786-7F16590FAD7B}" type="presParOf" srcId="{CE4E95CB-C83E-4E3B-BD79-500DC32B47A7}" destId="{891542D8-08C1-4211-A317-DD370EE989DA}" srcOrd="0" destOrd="0" presId="urn:microsoft.com/office/officeart/2009/layout/CircleArrowProcess"/>
    <dgm:cxn modelId="{995E2A51-EFD2-4525-BEA3-B0F0C9F68374}" type="presParOf" srcId="{20138F4D-4747-4530-818B-AF27456D6ED0}" destId="{914DF931-FB64-4369-845A-425C1C1AF387}" srcOrd="3" destOrd="0" presId="urn:microsoft.com/office/officeart/2009/layout/CircleArrowProcess"/>
    <dgm:cxn modelId="{779B145B-750A-4DC1-9759-27739258BC37}" type="presParOf" srcId="{20138F4D-4747-4530-818B-AF27456D6ED0}" destId="{13F73799-203F-4510-9CA7-9618CA5304FC}" srcOrd="4" destOrd="0" presId="urn:microsoft.com/office/officeart/2009/layout/CircleArrowProcess"/>
    <dgm:cxn modelId="{0E9A63A4-0FE7-4792-9BC4-43A25E920C20}" type="presParOf" srcId="{13F73799-203F-4510-9CA7-9618CA5304FC}" destId="{BBD1835B-4D54-4281-9E83-9C48AA31BE40}" srcOrd="0" destOrd="0" presId="urn:microsoft.com/office/officeart/2009/layout/CircleArrowProcess"/>
    <dgm:cxn modelId="{290DD698-E614-43D0-BE04-BC5092B3208C}" type="presParOf" srcId="{20138F4D-4747-4530-818B-AF27456D6ED0}" destId="{F2774D08-F859-4936-B30E-2691FDF2C543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51208E6-4C5A-45BD-9151-E948992E9842}" type="doc">
      <dgm:prSet loTypeId="urn:microsoft.com/office/officeart/2009/layout/CircleArrowProcess" loCatId="process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2B0CF1-7266-4994-932A-D7486DE5B87F}">
      <dgm:prSet phldrT="[文本]" custT="1"/>
      <dgm:spPr/>
      <dgm:t>
        <a:bodyPr/>
        <a:lstStyle/>
        <a:p>
          <a:pPr>
            <a:tabLst/>
          </a:pPr>
          <a:r>
            <a:rPr lang="en-US" sz="20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gm:t>
    </dgm:pt>
    <dgm:pt modelId="{6C773038-3226-4AD3-A852-B46E2B1643BC}" type="parTrans" cxnId="{875B1C55-9005-4BAE-B7E4-4A8F8E6CC630}">
      <dgm:prSet/>
      <dgm:spPr/>
      <dgm:t>
        <a:bodyPr/>
        <a:lstStyle/>
        <a:p>
          <a:endParaRPr lang="en-US"/>
        </a:p>
      </dgm:t>
    </dgm:pt>
    <dgm:pt modelId="{5290FE93-D108-4782-A609-4B120AFFB238}" type="sibTrans" cxnId="{875B1C55-9005-4BAE-B7E4-4A8F8E6CC630}">
      <dgm:prSet/>
      <dgm:spPr/>
      <dgm:t>
        <a:bodyPr/>
        <a:lstStyle/>
        <a:p>
          <a:endParaRPr lang="en-US"/>
        </a:p>
      </dgm:t>
    </dgm:pt>
    <dgm:pt modelId="{462E767A-83CC-47AD-9065-C6F629CB0202}">
      <dgm:prSet phldrT="[文本]" custT="1"/>
      <dgm:spPr/>
      <dgm:t>
        <a:bodyPr/>
        <a:lstStyle/>
        <a:p>
          <a:r>
            <a:rPr lang="en-US" sz="24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dirty="0">
            <a:latin typeface="Helvetica" panose="020B0604020202020204" pitchFamily="34" charset="0"/>
            <a:cs typeface="Helvetica" panose="020B0604020202020204" pitchFamily="34" charset="0"/>
          </a:endParaRPr>
        </a:p>
      </dgm:t>
    </dgm:pt>
    <dgm:pt modelId="{14257BC9-09E4-4566-8199-F872BA9D6D12}" type="parTrans" cxnId="{54149702-B74B-4C90-ABDF-74C9FE8EFC42}">
      <dgm:prSet/>
      <dgm:spPr/>
      <dgm:t>
        <a:bodyPr/>
        <a:lstStyle/>
        <a:p>
          <a:endParaRPr lang="en-US"/>
        </a:p>
      </dgm:t>
    </dgm:pt>
    <dgm:pt modelId="{361FA55C-1FA3-42D2-8B58-A1376B70F700}" type="sibTrans" cxnId="{54149702-B74B-4C90-ABDF-74C9FE8EFC42}">
      <dgm:prSet/>
      <dgm:spPr/>
      <dgm:t>
        <a:bodyPr/>
        <a:lstStyle/>
        <a:p>
          <a:endParaRPr lang="en-US"/>
        </a:p>
      </dgm:t>
    </dgm:pt>
    <dgm:pt modelId="{8E6E457A-6C62-413A-B093-1317AA4E1F3B}">
      <dgm:prSet phldrT="[文本]"/>
      <dgm:spPr/>
      <dgm:t>
        <a:bodyPr/>
        <a:lstStyle/>
        <a:p>
          <a:r>
            <a:rPr lang="en-US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gm:t>
    </dgm:pt>
    <dgm:pt modelId="{C58EB04A-2B03-4FF0-BA98-C6145D237D3E}" type="parTrans" cxnId="{E5C3A652-ABA5-4878-8283-4993AB2BE43A}">
      <dgm:prSet/>
      <dgm:spPr/>
      <dgm:t>
        <a:bodyPr/>
        <a:lstStyle/>
        <a:p>
          <a:endParaRPr lang="en-US"/>
        </a:p>
      </dgm:t>
    </dgm:pt>
    <dgm:pt modelId="{045FE948-8A3A-4A0C-BA96-0D7696888B98}" type="sibTrans" cxnId="{E5C3A652-ABA5-4878-8283-4993AB2BE43A}">
      <dgm:prSet/>
      <dgm:spPr/>
      <dgm:t>
        <a:bodyPr/>
        <a:lstStyle/>
        <a:p>
          <a:endParaRPr lang="en-US"/>
        </a:p>
      </dgm:t>
    </dgm:pt>
    <dgm:pt modelId="{20138F4D-4747-4530-818B-AF27456D6ED0}" type="pres">
      <dgm:prSet presAssocID="{751208E6-4C5A-45BD-9151-E948992E984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1617FE7B-4468-4474-814B-74B81B8D6F32}" type="pres">
      <dgm:prSet presAssocID="{BF2B0CF1-7266-4994-932A-D7486DE5B87F}" presName="Accent1" presStyleCnt="0"/>
      <dgm:spPr/>
    </dgm:pt>
    <dgm:pt modelId="{3AA953B3-435F-4FBE-B1E8-01F993E4E29D}" type="pres">
      <dgm:prSet presAssocID="{BF2B0CF1-7266-4994-932A-D7486DE5B87F}" presName="Accent" presStyleLbl="node1" presStyleIdx="0" presStyleCnt="3"/>
      <dgm:spPr>
        <a:solidFill>
          <a:srgbClr val="0070C0"/>
        </a:solidFill>
      </dgm:spPr>
    </dgm:pt>
    <dgm:pt modelId="{652CA7D3-E05A-457E-B769-BE0DE1128EC5}" type="pres">
      <dgm:prSet presAssocID="{BF2B0CF1-7266-4994-932A-D7486DE5B87F}" presName="Parent1" presStyleLbl="revTx" presStyleIdx="0" presStyleCnt="3" custScaleX="109475" custScaleY="211878">
        <dgm:presLayoutVars>
          <dgm:chMax val="1"/>
          <dgm:chPref val="1"/>
          <dgm:bulletEnabled val="1"/>
        </dgm:presLayoutVars>
      </dgm:prSet>
      <dgm:spPr/>
    </dgm:pt>
    <dgm:pt modelId="{CE4E95CB-C83E-4E3B-BD79-500DC32B47A7}" type="pres">
      <dgm:prSet presAssocID="{462E767A-83CC-47AD-9065-C6F629CB0202}" presName="Accent2" presStyleCnt="0"/>
      <dgm:spPr/>
    </dgm:pt>
    <dgm:pt modelId="{891542D8-08C1-4211-A317-DD370EE989DA}" type="pres">
      <dgm:prSet presAssocID="{462E767A-83CC-47AD-9065-C6F629CB0202}" presName="Accent" presStyleLbl="node1" presStyleIdx="1" presStyleCnt="3"/>
      <dgm:spPr>
        <a:solidFill>
          <a:srgbClr val="7030A0"/>
        </a:solidFill>
      </dgm:spPr>
    </dgm:pt>
    <dgm:pt modelId="{914DF931-FB64-4369-845A-425C1C1AF387}" type="pres">
      <dgm:prSet presAssocID="{462E767A-83CC-47AD-9065-C6F629CB0202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13F73799-203F-4510-9CA7-9618CA5304FC}" type="pres">
      <dgm:prSet presAssocID="{8E6E457A-6C62-413A-B093-1317AA4E1F3B}" presName="Accent3" presStyleCnt="0"/>
      <dgm:spPr/>
    </dgm:pt>
    <dgm:pt modelId="{BBD1835B-4D54-4281-9E83-9C48AA31BE40}" type="pres">
      <dgm:prSet presAssocID="{8E6E457A-6C62-413A-B093-1317AA4E1F3B}" presName="Accent" presStyleLbl="node1" presStyleIdx="2" presStyleCnt="3"/>
      <dgm:spPr/>
    </dgm:pt>
    <dgm:pt modelId="{F2774D08-F859-4936-B30E-2691FDF2C543}" type="pres">
      <dgm:prSet presAssocID="{8E6E457A-6C62-413A-B093-1317AA4E1F3B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4149702-B74B-4C90-ABDF-74C9FE8EFC42}" srcId="{751208E6-4C5A-45BD-9151-E948992E9842}" destId="{462E767A-83CC-47AD-9065-C6F629CB0202}" srcOrd="1" destOrd="0" parTransId="{14257BC9-09E4-4566-8199-F872BA9D6D12}" sibTransId="{361FA55C-1FA3-42D2-8B58-A1376B70F700}"/>
    <dgm:cxn modelId="{0AA7E033-B32F-4BA9-A536-ECB830A6CE22}" type="presOf" srcId="{BF2B0CF1-7266-4994-932A-D7486DE5B87F}" destId="{652CA7D3-E05A-457E-B769-BE0DE1128EC5}" srcOrd="0" destOrd="0" presId="urn:microsoft.com/office/officeart/2009/layout/CircleArrowProcess"/>
    <dgm:cxn modelId="{E5C3A652-ABA5-4878-8283-4993AB2BE43A}" srcId="{751208E6-4C5A-45BD-9151-E948992E9842}" destId="{8E6E457A-6C62-413A-B093-1317AA4E1F3B}" srcOrd="2" destOrd="0" parTransId="{C58EB04A-2B03-4FF0-BA98-C6145D237D3E}" sibTransId="{045FE948-8A3A-4A0C-BA96-0D7696888B98}"/>
    <dgm:cxn modelId="{875B1C55-9005-4BAE-B7E4-4A8F8E6CC630}" srcId="{751208E6-4C5A-45BD-9151-E948992E9842}" destId="{BF2B0CF1-7266-4994-932A-D7486DE5B87F}" srcOrd="0" destOrd="0" parTransId="{6C773038-3226-4AD3-A852-B46E2B1643BC}" sibTransId="{5290FE93-D108-4782-A609-4B120AFFB238}"/>
    <dgm:cxn modelId="{8B49957A-C6CC-4469-B8F1-51719CB2C4BB}" type="presOf" srcId="{8E6E457A-6C62-413A-B093-1317AA4E1F3B}" destId="{F2774D08-F859-4936-B30E-2691FDF2C543}" srcOrd="0" destOrd="0" presId="urn:microsoft.com/office/officeart/2009/layout/CircleArrowProcess"/>
    <dgm:cxn modelId="{636019CB-4161-4527-AA72-E7FEF489C6C9}" type="presOf" srcId="{751208E6-4C5A-45BD-9151-E948992E9842}" destId="{20138F4D-4747-4530-818B-AF27456D6ED0}" srcOrd="0" destOrd="0" presId="urn:microsoft.com/office/officeart/2009/layout/CircleArrowProcess"/>
    <dgm:cxn modelId="{049C01D1-D344-4C4D-983C-513830120124}" type="presOf" srcId="{462E767A-83CC-47AD-9065-C6F629CB0202}" destId="{914DF931-FB64-4369-845A-425C1C1AF387}" srcOrd="0" destOrd="0" presId="urn:microsoft.com/office/officeart/2009/layout/CircleArrowProcess"/>
    <dgm:cxn modelId="{D0611BA8-31E5-47C5-A691-606D50EB35B8}" type="presParOf" srcId="{20138F4D-4747-4530-818B-AF27456D6ED0}" destId="{1617FE7B-4468-4474-814B-74B81B8D6F32}" srcOrd="0" destOrd="0" presId="urn:microsoft.com/office/officeart/2009/layout/CircleArrowProcess"/>
    <dgm:cxn modelId="{37813978-F5D0-4FE9-9D39-2A7DE781411D}" type="presParOf" srcId="{1617FE7B-4468-4474-814B-74B81B8D6F32}" destId="{3AA953B3-435F-4FBE-B1E8-01F993E4E29D}" srcOrd="0" destOrd="0" presId="urn:microsoft.com/office/officeart/2009/layout/CircleArrowProcess"/>
    <dgm:cxn modelId="{363154C6-AEF8-43C4-B7D3-E04C786CB7AE}" type="presParOf" srcId="{20138F4D-4747-4530-818B-AF27456D6ED0}" destId="{652CA7D3-E05A-457E-B769-BE0DE1128EC5}" srcOrd="1" destOrd="0" presId="urn:microsoft.com/office/officeart/2009/layout/CircleArrowProcess"/>
    <dgm:cxn modelId="{FE1E1BFC-2AF5-45FA-9ADC-4A481FF87F5E}" type="presParOf" srcId="{20138F4D-4747-4530-818B-AF27456D6ED0}" destId="{CE4E95CB-C83E-4E3B-BD79-500DC32B47A7}" srcOrd="2" destOrd="0" presId="urn:microsoft.com/office/officeart/2009/layout/CircleArrowProcess"/>
    <dgm:cxn modelId="{233C6D23-0ADB-4770-A786-7F16590FAD7B}" type="presParOf" srcId="{CE4E95CB-C83E-4E3B-BD79-500DC32B47A7}" destId="{891542D8-08C1-4211-A317-DD370EE989DA}" srcOrd="0" destOrd="0" presId="urn:microsoft.com/office/officeart/2009/layout/CircleArrowProcess"/>
    <dgm:cxn modelId="{995E2A51-EFD2-4525-BEA3-B0F0C9F68374}" type="presParOf" srcId="{20138F4D-4747-4530-818B-AF27456D6ED0}" destId="{914DF931-FB64-4369-845A-425C1C1AF387}" srcOrd="3" destOrd="0" presId="urn:microsoft.com/office/officeart/2009/layout/CircleArrowProcess"/>
    <dgm:cxn modelId="{779B145B-750A-4DC1-9759-27739258BC37}" type="presParOf" srcId="{20138F4D-4747-4530-818B-AF27456D6ED0}" destId="{13F73799-203F-4510-9CA7-9618CA5304FC}" srcOrd="4" destOrd="0" presId="urn:microsoft.com/office/officeart/2009/layout/CircleArrowProcess"/>
    <dgm:cxn modelId="{0E9A63A4-0FE7-4792-9BC4-43A25E920C20}" type="presParOf" srcId="{13F73799-203F-4510-9CA7-9618CA5304FC}" destId="{BBD1835B-4D54-4281-9E83-9C48AA31BE40}" srcOrd="0" destOrd="0" presId="urn:microsoft.com/office/officeart/2009/layout/CircleArrowProcess"/>
    <dgm:cxn modelId="{290DD698-E614-43D0-BE04-BC5092B3208C}" type="presParOf" srcId="{20138F4D-4747-4530-818B-AF27456D6ED0}" destId="{F2774D08-F859-4936-B30E-2691FDF2C543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D1035E-204E-4BED-A445-6B53B6618988}">
      <dsp:nvSpPr>
        <dsp:cNvPr id="0" name=""/>
        <dsp:cNvSpPr/>
      </dsp:nvSpPr>
      <dsp:spPr>
        <a:xfrm>
          <a:off x="360366" y="360079"/>
          <a:ext cx="3202494" cy="3202494"/>
        </a:xfrm>
        <a:prstGeom prst="pie">
          <a:avLst>
            <a:gd name="adj1" fmla="val 16200000"/>
            <a:gd name="adj2" fmla="val 1800000"/>
          </a:avLst>
        </a:prstGeom>
        <a:solidFill>
          <a:srgbClr val="00B0F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2101531" y="951015"/>
        <a:ext cx="1086560" cy="1067498"/>
      </dsp:txXfrm>
    </dsp:sp>
    <dsp:sp modelId="{428A5A2D-8E23-4CE2-905C-D752DC13D541}">
      <dsp:nvSpPr>
        <dsp:cNvPr id="0" name=""/>
        <dsp:cNvSpPr/>
      </dsp:nvSpPr>
      <dsp:spPr>
        <a:xfrm>
          <a:off x="363512" y="352655"/>
          <a:ext cx="3202494" cy="3202494"/>
        </a:xfrm>
        <a:prstGeom prst="pie">
          <a:avLst>
            <a:gd name="adj1" fmla="val 1800000"/>
            <a:gd name="adj2" fmla="val 9000000"/>
          </a:avLst>
        </a:prstGeom>
        <a:solidFill>
          <a:srgbClr val="92D050"/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1240385" y="2373276"/>
        <a:ext cx="1448747" cy="991248"/>
      </dsp:txXfrm>
    </dsp:sp>
    <dsp:sp modelId="{C8251869-0960-4E23-A62C-EC9058F21C1D}">
      <dsp:nvSpPr>
        <dsp:cNvPr id="0" name=""/>
        <dsp:cNvSpPr/>
      </dsp:nvSpPr>
      <dsp:spPr>
        <a:xfrm>
          <a:off x="363512" y="352655"/>
          <a:ext cx="3202494" cy="3202494"/>
        </a:xfrm>
        <a:prstGeom prst="pie">
          <a:avLst>
            <a:gd name="adj1" fmla="val 9000000"/>
            <a:gd name="adj2" fmla="val 16200000"/>
          </a:avLst>
        </a:prstGeom>
        <a:solidFill>
          <a:srgbClr val="FFC000"/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706636" y="981716"/>
        <a:ext cx="1086560" cy="10674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A953B3-435F-4FBE-B1E8-01F993E4E29D}">
      <dsp:nvSpPr>
        <dsp:cNvPr id="0" name=""/>
        <dsp:cNvSpPr/>
      </dsp:nvSpPr>
      <dsp:spPr>
        <a:xfrm>
          <a:off x="1649468" y="0"/>
          <a:ext cx="2656097" cy="265650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2CA7D3-E05A-457E-B769-BE0DE1128EC5}">
      <dsp:nvSpPr>
        <dsp:cNvPr id="0" name=""/>
        <dsp:cNvSpPr/>
      </dsp:nvSpPr>
      <dsp:spPr>
        <a:xfrm>
          <a:off x="2166630" y="546362"/>
          <a:ext cx="1615787" cy="15632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sp:txBody>
      <dsp:txXfrm>
        <a:off x="2166630" y="546362"/>
        <a:ext cx="1615787" cy="1563224"/>
      </dsp:txXfrm>
    </dsp:sp>
    <dsp:sp modelId="{891542D8-08C1-4211-A317-DD370EE989DA}">
      <dsp:nvSpPr>
        <dsp:cNvPr id="0" name=""/>
        <dsp:cNvSpPr/>
      </dsp:nvSpPr>
      <dsp:spPr>
        <a:xfrm>
          <a:off x="911746" y="1526357"/>
          <a:ext cx="2656097" cy="265650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4DF931-FB64-4369-845A-425C1C1AF387}">
      <dsp:nvSpPr>
        <dsp:cNvPr id="0" name=""/>
        <dsp:cNvSpPr/>
      </dsp:nvSpPr>
      <dsp:spPr>
        <a:xfrm>
          <a:off x="1501824" y="2494264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kern="12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1501824" y="2494264"/>
        <a:ext cx="1475942" cy="737794"/>
      </dsp:txXfrm>
    </dsp:sp>
    <dsp:sp modelId="{BBD1835B-4D54-4281-9E83-9C48AA31BE40}">
      <dsp:nvSpPr>
        <dsp:cNvPr id="0" name=""/>
        <dsp:cNvSpPr/>
      </dsp:nvSpPr>
      <dsp:spPr>
        <a:xfrm>
          <a:off x="1838512" y="3235369"/>
          <a:ext cx="2281999" cy="2282914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2774D08-F859-4936-B30E-2691FDF2C543}">
      <dsp:nvSpPr>
        <dsp:cNvPr id="0" name=""/>
        <dsp:cNvSpPr/>
      </dsp:nvSpPr>
      <dsp:spPr>
        <a:xfrm>
          <a:off x="2240045" y="4031658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sp:txBody>
      <dsp:txXfrm>
        <a:off x="2240045" y="4031658"/>
        <a:ext cx="1475942" cy="7377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A953B3-435F-4FBE-B1E8-01F993E4E29D}">
      <dsp:nvSpPr>
        <dsp:cNvPr id="0" name=""/>
        <dsp:cNvSpPr/>
      </dsp:nvSpPr>
      <dsp:spPr>
        <a:xfrm>
          <a:off x="1649468" y="0"/>
          <a:ext cx="2656097" cy="265650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2CA7D3-E05A-457E-B769-BE0DE1128EC5}">
      <dsp:nvSpPr>
        <dsp:cNvPr id="0" name=""/>
        <dsp:cNvSpPr/>
      </dsp:nvSpPr>
      <dsp:spPr>
        <a:xfrm>
          <a:off x="2166630" y="546362"/>
          <a:ext cx="1615787" cy="15632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sp:txBody>
      <dsp:txXfrm>
        <a:off x="2166630" y="546362"/>
        <a:ext cx="1615787" cy="1563224"/>
      </dsp:txXfrm>
    </dsp:sp>
    <dsp:sp modelId="{891542D8-08C1-4211-A317-DD370EE989DA}">
      <dsp:nvSpPr>
        <dsp:cNvPr id="0" name=""/>
        <dsp:cNvSpPr/>
      </dsp:nvSpPr>
      <dsp:spPr>
        <a:xfrm>
          <a:off x="911746" y="1526357"/>
          <a:ext cx="2656097" cy="265650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4DF931-FB64-4369-845A-425C1C1AF387}">
      <dsp:nvSpPr>
        <dsp:cNvPr id="0" name=""/>
        <dsp:cNvSpPr/>
      </dsp:nvSpPr>
      <dsp:spPr>
        <a:xfrm>
          <a:off x="1501824" y="2494264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kern="12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1501824" y="2494264"/>
        <a:ext cx="1475942" cy="737794"/>
      </dsp:txXfrm>
    </dsp:sp>
    <dsp:sp modelId="{BBD1835B-4D54-4281-9E83-9C48AA31BE40}">
      <dsp:nvSpPr>
        <dsp:cNvPr id="0" name=""/>
        <dsp:cNvSpPr/>
      </dsp:nvSpPr>
      <dsp:spPr>
        <a:xfrm>
          <a:off x="1838512" y="3235369"/>
          <a:ext cx="2281999" cy="2282914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2774D08-F859-4936-B30E-2691FDF2C543}">
      <dsp:nvSpPr>
        <dsp:cNvPr id="0" name=""/>
        <dsp:cNvSpPr/>
      </dsp:nvSpPr>
      <dsp:spPr>
        <a:xfrm>
          <a:off x="2240045" y="4031658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sp:txBody>
      <dsp:txXfrm>
        <a:off x="2240045" y="4031658"/>
        <a:ext cx="1475942" cy="73779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A953B3-435F-4FBE-B1E8-01F993E4E29D}">
      <dsp:nvSpPr>
        <dsp:cNvPr id="0" name=""/>
        <dsp:cNvSpPr/>
      </dsp:nvSpPr>
      <dsp:spPr>
        <a:xfrm>
          <a:off x="1649468" y="0"/>
          <a:ext cx="2656097" cy="265650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2CA7D3-E05A-457E-B769-BE0DE1128EC5}">
      <dsp:nvSpPr>
        <dsp:cNvPr id="0" name=""/>
        <dsp:cNvSpPr/>
      </dsp:nvSpPr>
      <dsp:spPr>
        <a:xfrm>
          <a:off x="2166630" y="546362"/>
          <a:ext cx="1615787" cy="15632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sp:txBody>
      <dsp:txXfrm>
        <a:off x="2166630" y="546362"/>
        <a:ext cx="1615787" cy="1563224"/>
      </dsp:txXfrm>
    </dsp:sp>
    <dsp:sp modelId="{891542D8-08C1-4211-A317-DD370EE989DA}">
      <dsp:nvSpPr>
        <dsp:cNvPr id="0" name=""/>
        <dsp:cNvSpPr/>
      </dsp:nvSpPr>
      <dsp:spPr>
        <a:xfrm>
          <a:off x="911746" y="1526357"/>
          <a:ext cx="2656097" cy="265650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4DF931-FB64-4369-845A-425C1C1AF387}">
      <dsp:nvSpPr>
        <dsp:cNvPr id="0" name=""/>
        <dsp:cNvSpPr/>
      </dsp:nvSpPr>
      <dsp:spPr>
        <a:xfrm>
          <a:off x="1501824" y="2494264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kern="12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1501824" y="2494264"/>
        <a:ext cx="1475942" cy="737794"/>
      </dsp:txXfrm>
    </dsp:sp>
    <dsp:sp modelId="{BBD1835B-4D54-4281-9E83-9C48AA31BE40}">
      <dsp:nvSpPr>
        <dsp:cNvPr id="0" name=""/>
        <dsp:cNvSpPr/>
      </dsp:nvSpPr>
      <dsp:spPr>
        <a:xfrm>
          <a:off x="1838512" y="3235369"/>
          <a:ext cx="2281999" cy="2282914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2774D08-F859-4936-B30E-2691FDF2C543}">
      <dsp:nvSpPr>
        <dsp:cNvPr id="0" name=""/>
        <dsp:cNvSpPr/>
      </dsp:nvSpPr>
      <dsp:spPr>
        <a:xfrm>
          <a:off x="2240045" y="4031658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sp:txBody>
      <dsp:txXfrm>
        <a:off x="2240045" y="4031658"/>
        <a:ext cx="1475942" cy="73779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A953B3-435F-4FBE-B1E8-01F993E4E29D}">
      <dsp:nvSpPr>
        <dsp:cNvPr id="0" name=""/>
        <dsp:cNvSpPr/>
      </dsp:nvSpPr>
      <dsp:spPr>
        <a:xfrm>
          <a:off x="1649468" y="0"/>
          <a:ext cx="2656097" cy="265650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52CA7D3-E05A-457E-B769-BE0DE1128EC5}">
      <dsp:nvSpPr>
        <dsp:cNvPr id="0" name=""/>
        <dsp:cNvSpPr/>
      </dsp:nvSpPr>
      <dsp:spPr>
        <a:xfrm>
          <a:off x="2166630" y="546362"/>
          <a:ext cx="1615787" cy="15632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tabLst/>
          </a:pPr>
          <a:r>
            <a:rPr lang="en-US" sz="2000" kern="1200" dirty="0">
              <a:latin typeface="Helvetica" panose="020B0604020202020204" pitchFamily="34" charset="0"/>
              <a:cs typeface="Helvetica" panose="020B0604020202020204" pitchFamily="34" charset="0"/>
            </a:rPr>
            <a:t>Sample from hardware events</a:t>
          </a:r>
        </a:p>
      </dsp:txBody>
      <dsp:txXfrm>
        <a:off x="2166630" y="546362"/>
        <a:ext cx="1615787" cy="1563224"/>
      </dsp:txXfrm>
    </dsp:sp>
    <dsp:sp modelId="{891542D8-08C1-4211-A317-DD370EE989DA}">
      <dsp:nvSpPr>
        <dsp:cNvPr id="0" name=""/>
        <dsp:cNvSpPr/>
      </dsp:nvSpPr>
      <dsp:spPr>
        <a:xfrm>
          <a:off x="911746" y="1526357"/>
          <a:ext cx="2656097" cy="265650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14DF931-FB64-4369-845A-425C1C1AF387}">
      <dsp:nvSpPr>
        <dsp:cNvPr id="0" name=""/>
        <dsp:cNvSpPr/>
      </dsp:nvSpPr>
      <dsp:spPr>
        <a:xfrm>
          <a:off x="1501824" y="2494264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Helvetica" panose="020B0604020202020204" pitchFamily="34" charset="0"/>
              <a:cs typeface="Helvetica" panose="020B0604020202020204" pitchFamily="34" charset="0"/>
            </a:rPr>
            <a:t>Resolve </a:t>
          </a:r>
          <a:r>
            <a:rPr lang="en-US" sz="2400" kern="1200" dirty="0" err="1">
              <a:latin typeface="Helvetica" panose="020B0604020202020204" pitchFamily="34" charset="0"/>
              <a:cs typeface="Helvetica" panose="020B0604020202020204" pitchFamily="34" charset="0"/>
            </a:rPr>
            <a:t>callstack</a:t>
          </a:r>
          <a:endParaRPr lang="en-US" sz="2400" kern="1200" dirty="0">
            <a:latin typeface="Helvetica" panose="020B0604020202020204" pitchFamily="34" charset="0"/>
            <a:cs typeface="Helvetica" panose="020B0604020202020204" pitchFamily="34" charset="0"/>
          </a:endParaRPr>
        </a:p>
      </dsp:txBody>
      <dsp:txXfrm>
        <a:off x="1501824" y="2494264"/>
        <a:ext cx="1475942" cy="737794"/>
      </dsp:txXfrm>
    </dsp:sp>
    <dsp:sp modelId="{BBD1835B-4D54-4281-9E83-9C48AA31BE40}">
      <dsp:nvSpPr>
        <dsp:cNvPr id="0" name=""/>
        <dsp:cNvSpPr/>
      </dsp:nvSpPr>
      <dsp:spPr>
        <a:xfrm>
          <a:off x="1838512" y="3235369"/>
          <a:ext cx="2281999" cy="2282914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F2774D08-F859-4936-B30E-2691FDF2C543}">
      <dsp:nvSpPr>
        <dsp:cNvPr id="0" name=""/>
        <dsp:cNvSpPr/>
      </dsp:nvSpPr>
      <dsp:spPr>
        <a:xfrm>
          <a:off x="2240045" y="4031658"/>
          <a:ext cx="1475942" cy="7377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latin typeface="Helvetica" panose="020B0604020202020204" pitchFamily="34" charset="0"/>
              <a:cs typeface="Helvetica" panose="020B0604020202020204" pitchFamily="34" charset="0"/>
            </a:rPr>
            <a:t>Attribute metric</a:t>
          </a:r>
        </a:p>
      </dsp:txBody>
      <dsp:txXfrm>
        <a:off x="2240045" y="4031658"/>
        <a:ext cx="1475942" cy="737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3.png>
</file>

<file path=ppt/media/image4.jpe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AD998-F675-4AA4-9F38-4CCC38C3423B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05CEA-4421-4013-918B-E7A013FB649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5416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480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81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88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517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00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789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6688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276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821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405CEA-4421-4013-918B-E7A013FB6491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984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6">
            <a:extLst>
              <a:ext uri="{FF2B5EF4-FFF2-40B4-BE49-F238E27FC236}">
                <a16:creationId xmlns:a16="http://schemas.microsoft.com/office/drawing/2014/main" id="{042CE360-BEC6-4F74-A0F4-EB3C73AECBB5}"/>
              </a:ext>
            </a:extLst>
          </p:cNvPr>
          <p:cNvSpPr/>
          <p:nvPr userDrawn="1"/>
        </p:nvSpPr>
        <p:spPr>
          <a:xfrm>
            <a:off x="0" y="6543878"/>
            <a:ext cx="9144001" cy="314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PPoPP’19 </a:t>
            </a: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TxSampler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Rectangle 6">
            <a:extLst>
              <a:ext uri="{FF2B5EF4-FFF2-40B4-BE49-F238E27FC236}">
                <a16:creationId xmlns:a16="http://schemas.microsoft.com/office/drawing/2014/main" id="{5DB4166A-46AC-4D92-A9EF-0E084FEFD08F}"/>
              </a:ext>
            </a:extLst>
          </p:cNvPr>
          <p:cNvSpPr/>
          <p:nvPr userDrawn="1"/>
        </p:nvSpPr>
        <p:spPr>
          <a:xfrm>
            <a:off x="0" y="445072"/>
            <a:ext cx="9144000" cy="263402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6532" y="964740"/>
            <a:ext cx="8229600" cy="161051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Title</a:t>
            </a:r>
            <a:endParaRPr 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A802766-AC3C-4277-8E91-6B125B30F845}"/>
              </a:ext>
            </a:extLst>
          </p:cNvPr>
          <p:cNvSpPr txBox="1"/>
          <p:nvPr userDrawn="1"/>
        </p:nvSpPr>
        <p:spPr>
          <a:xfrm>
            <a:off x="74645" y="6544947"/>
            <a:ext cx="113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February</a:t>
            </a:r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10149BDC-A967-45A6-87E4-9A1A5F51C87C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6532" y="3646049"/>
            <a:ext cx="4224625" cy="506806"/>
          </a:xfrm>
        </p:spPr>
        <p:txBody>
          <a:bodyPr>
            <a:normAutofit/>
          </a:bodyPr>
          <a:lstStyle>
            <a:lvl1pPr>
              <a:defRPr sz="2400">
                <a:solidFill>
                  <a:srgbClr val="002060"/>
                </a:solidFill>
                <a:latin typeface="Century Gothic" panose="020B0502020202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24" name="内容占位符 22">
            <a:extLst>
              <a:ext uri="{FF2B5EF4-FFF2-40B4-BE49-F238E27FC236}">
                <a16:creationId xmlns:a16="http://schemas.microsoft.com/office/drawing/2014/main" id="{91EC1D61-4208-4FFF-A897-45D8645CCF5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66531" y="4398378"/>
            <a:ext cx="4224625" cy="506806"/>
          </a:xfrm>
        </p:spPr>
        <p:txBody>
          <a:bodyPr>
            <a:normAutofit/>
          </a:bodyPr>
          <a:lstStyle>
            <a:lvl1pPr>
              <a:defRPr sz="2400" b="0">
                <a:solidFill>
                  <a:srgbClr val="002060"/>
                </a:solidFill>
                <a:latin typeface="Georgia" panose="02040502050405020303" pitchFamily="18" charset="0"/>
                <a:cs typeface="Helvetica" panose="020B0604020202020204" pitchFamily="34" charset="0"/>
              </a:defRPr>
            </a:lvl1pPr>
          </a:lstStyle>
          <a:p>
            <a:pPr lvl="0"/>
            <a:r>
              <a:rPr lang="en-US" dirty="0"/>
              <a:t>Affiliation</a:t>
            </a:r>
          </a:p>
        </p:txBody>
      </p:sp>
      <p:sp>
        <p:nvSpPr>
          <p:cNvPr id="26" name="内容占位符 25">
            <a:extLst>
              <a:ext uri="{FF2B5EF4-FFF2-40B4-BE49-F238E27FC236}">
                <a16:creationId xmlns:a16="http://schemas.microsoft.com/office/drawing/2014/main" id="{6E230B29-9948-40FE-AB86-E8B380A84F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66531" y="5108150"/>
            <a:ext cx="3508375" cy="925512"/>
          </a:xfrm>
        </p:spPr>
        <p:txBody>
          <a:bodyPr>
            <a:normAutofit/>
          </a:bodyPr>
          <a:lstStyle>
            <a:lvl1pPr>
              <a:defRPr sz="2400" b="0">
                <a:latin typeface="Rockwell" panose="02060603020205020403" pitchFamily="18" charset="0"/>
              </a:defRPr>
            </a:lvl1pPr>
          </a:lstStyle>
          <a:p>
            <a:pPr lvl="0"/>
            <a:r>
              <a:rPr lang="en-US" altLang="zh-CN" dirty="0"/>
              <a:t>xxx@email.com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90149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475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094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 b="1">
                <a:latin typeface="+mj-lt"/>
                <a:ea typeface="+mn-ea"/>
              </a:defRPr>
            </a:lvl1pPr>
            <a:lvl2pPr>
              <a:defRPr sz="2100">
                <a:latin typeface="+mj-lt"/>
                <a:ea typeface="+mn-ea"/>
              </a:defRPr>
            </a:lvl2pPr>
            <a:lvl3pPr>
              <a:defRPr sz="1800">
                <a:latin typeface="+mj-lt"/>
                <a:ea typeface="+mn-ea"/>
              </a:defRPr>
            </a:lvl3pPr>
            <a:lvl4pPr>
              <a:defRPr sz="1500">
                <a:latin typeface="+mj-lt"/>
                <a:ea typeface="+mn-ea"/>
              </a:defRPr>
            </a:lvl4pPr>
            <a:lvl5pPr>
              <a:defRPr sz="1350">
                <a:latin typeface="+mj-lt"/>
                <a:ea typeface="+mn-ea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5812032F-51B5-438D-8923-9F4DF1568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B220E941-DDCC-41B1-B679-6114A2A1C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1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en-US" altLang="zh-CN" dirty="0"/>
              <a:t>Heading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sz="3600" b="1">
                <a:latin typeface="+mn-lt"/>
              </a:defRPr>
            </a:lvl1pPr>
            <a:lvl2pPr>
              <a:defRPr>
                <a:latin typeface="Helvetica" panose="020B0604020202020204" pitchFamily="34" charset="0"/>
                <a:cs typeface="Helvetica" panose="020B0604020202020204" pitchFamily="34" charset="0"/>
              </a:defRPr>
            </a:lvl2pPr>
            <a:lvl3pPr>
              <a:defRPr sz="2400">
                <a:latin typeface="Helvetica" panose="020B0604020202020204" pitchFamily="34" charset="0"/>
                <a:cs typeface="Helvetica" panose="020B0604020202020204" pitchFamily="34" charset="0"/>
              </a:defRPr>
            </a:lvl3pPr>
            <a:lvl4pPr>
              <a:defRPr sz="2000">
                <a:latin typeface="Helvetica" panose="020B0604020202020204" pitchFamily="34" charset="0"/>
                <a:cs typeface="Helvetica" panose="020B0604020202020204" pitchFamily="34" charset="0"/>
              </a:defRPr>
            </a:lvl4pPr>
            <a:lvl5pPr>
              <a:defRPr sz="1800">
                <a:latin typeface="Helvetica" panose="020B0604020202020204" pitchFamily="34" charset="0"/>
                <a:cs typeface="Helvetica" panose="020B0604020202020204" pitchFamily="34" charset="0"/>
              </a:defRPr>
            </a:lvl5pPr>
          </a:lstStyle>
          <a:p>
            <a:pPr lvl="0"/>
            <a:r>
              <a:rPr lang="en-US" altLang="zh-CN" dirty="0"/>
              <a:t>Heading 1</a:t>
            </a:r>
            <a:endParaRPr lang="zh-CN" altLang="en-US" dirty="0"/>
          </a:p>
          <a:p>
            <a:pPr lvl="1"/>
            <a:r>
              <a:rPr lang="en-US" altLang="zh-CN" dirty="0"/>
              <a:t>Heading 2</a:t>
            </a:r>
            <a:endParaRPr lang="zh-CN" altLang="en-US" dirty="0"/>
          </a:p>
          <a:p>
            <a:pPr lvl="2"/>
            <a:r>
              <a:rPr lang="en-US" altLang="zh-CN" dirty="0"/>
              <a:t>Heading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endParaRPr lang="zh-CN" altLang="en-US" dirty="0"/>
          </a:p>
          <a:p>
            <a:pPr lvl="3"/>
            <a:r>
              <a:rPr lang="en-US" altLang="zh-CN" dirty="0"/>
              <a:t>Heading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098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6">
            <a:extLst>
              <a:ext uri="{FF2B5EF4-FFF2-40B4-BE49-F238E27FC236}">
                <a16:creationId xmlns:a16="http://schemas.microsoft.com/office/drawing/2014/main" id="{C5E3F9EB-3057-49EE-863D-B0ED3CE1A0A3}"/>
              </a:ext>
            </a:extLst>
          </p:cNvPr>
          <p:cNvSpPr/>
          <p:nvPr userDrawn="1"/>
        </p:nvSpPr>
        <p:spPr>
          <a:xfrm>
            <a:off x="0" y="6641432"/>
            <a:ext cx="9144001" cy="216568"/>
          </a:xfrm>
          <a:prstGeom prst="rect">
            <a:avLst/>
          </a:prstGeom>
          <a:solidFill>
            <a:srgbClr val="004E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81319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08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801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42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0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719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497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694" y="960251"/>
            <a:ext cx="8665171" cy="544400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CN" dirty="0"/>
              <a:t>Heading 1</a:t>
            </a:r>
            <a:endParaRPr lang="zh-CN" altLang="en-US" dirty="0"/>
          </a:p>
          <a:p>
            <a:pPr lvl="1"/>
            <a:r>
              <a:rPr lang="en-US" altLang="zh-CN" dirty="0"/>
              <a:t>Heading 2</a:t>
            </a:r>
            <a:endParaRPr lang="zh-CN" altLang="en-US" dirty="0"/>
          </a:p>
          <a:p>
            <a:pPr lvl="2"/>
            <a:r>
              <a:rPr lang="en-US" altLang="zh-CN" dirty="0"/>
              <a:t>Heading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endParaRPr lang="zh-CN" altLang="en-US" dirty="0"/>
          </a:p>
          <a:p>
            <a:pPr lvl="3"/>
            <a:r>
              <a:rPr lang="en-US" altLang="zh-CN" dirty="0"/>
              <a:t>Heading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</a:p>
          <a:p>
            <a:pPr lvl="3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78A7B84-DE58-46D5-B15C-C9FC7C460AD1}"/>
              </a:ext>
            </a:extLst>
          </p:cNvPr>
          <p:cNvSpPr/>
          <p:nvPr userDrawn="1"/>
        </p:nvSpPr>
        <p:spPr>
          <a:xfrm>
            <a:off x="193694" y="117591"/>
            <a:ext cx="8756612" cy="535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3694" y="240886"/>
            <a:ext cx="8566848" cy="5309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Headline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25247A-51FE-4290-93BD-AB38EE3D78D2}"/>
              </a:ext>
            </a:extLst>
          </p:cNvPr>
          <p:cNvSpPr/>
          <p:nvPr userDrawn="1"/>
        </p:nvSpPr>
        <p:spPr>
          <a:xfrm>
            <a:off x="0" y="771852"/>
            <a:ext cx="9144000" cy="48777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100000">
                <a:srgbClr val="0070C0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24CC4C8F-B42B-44C7-8F58-1E5B34958674}"/>
              </a:ext>
            </a:extLst>
          </p:cNvPr>
          <p:cNvSpPr/>
          <p:nvPr userDrawn="1"/>
        </p:nvSpPr>
        <p:spPr>
          <a:xfrm>
            <a:off x="0" y="6543878"/>
            <a:ext cx="9144001" cy="31412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PPoPP’19 </a:t>
            </a:r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TxSampler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85336" y="651837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</a:defRPr>
            </a:lvl1pPr>
          </a:lstStyle>
          <a:p>
            <a:fld id="{F7C493FE-999C-426B-B18C-6FA7D44880E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C799750-071D-4BBF-BAA4-BEA09BD1AFB5}"/>
              </a:ext>
            </a:extLst>
          </p:cNvPr>
          <p:cNvSpPr txBox="1"/>
          <p:nvPr userDrawn="1"/>
        </p:nvSpPr>
        <p:spPr>
          <a:xfrm>
            <a:off x="74645" y="6544947"/>
            <a:ext cx="11383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February</a:t>
            </a:r>
          </a:p>
        </p:txBody>
      </p:sp>
    </p:spTree>
    <p:extLst>
      <p:ext uri="{BB962C8B-B14F-4D97-AF65-F5344CB8AC3E}">
        <p14:creationId xmlns:p14="http://schemas.microsoft.com/office/powerpoint/2010/main" val="3582276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74" r:id="rId12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b="1" kern="1200" spc="-50" baseline="0">
          <a:solidFill>
            <a:schemeClr val="tx1">
              <a:lumMod val="75000"/>
              <a:lumOff val="25000"/>
            </a:schemeClr>
          </a:solidFill>
          <a:latin typeface="Helvetica" panose="020B0604020202020204" pitchFamily="34" charset="0"/>
          <a:ea typeface="+mj-ea"/>
          <a:cs typeface="Helvetica" panose="020B0604020202020204" pitchFamily="34" charset="0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3600" b="1" kern="1200">
          <a:solidFill>
            <a:schemeClr val="tx1">
              <a:lumMod val="75000"/>
              <a:lumOff val="25000"/>
            </a:schemeClr>
          </a:solidFill>
          <a:latin typeface="Georgia" panose="02040502050405020303" pitchFamily="18" charset="0"/>
          <a:ea typeface="+mn-ea"/>
          <a:cs typeface="Helvetica" panose="020B0604020202020204" pitchFamily="34" charset="0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3200" kern="1200">
          <a:solidFill>
            <a:schemeClr val="tx1">
              <a:lumMod val="75000"/>
              <a:lumOff val="25000"/>
            </a:schemeClr>
          </a:solidFill>
          <a:latin typeface="Georgia" panose="02040502050405020303" pitchFamily="18" charset="0"/>
          <a:ea typeface="+mn-ea"/>
          <a:cs typeface="Helvetica" panose="020B0604020202020204" pitchFamily="34" charset="0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400" kern="1200">
          <a:solidFill>
            <a:srgbClr val="0070C0"/>
          </a:solidFill>
          <a:latin typeface="Georgia" panose="02040502050405020303" pitchFamily="18" charset="0"/>
          <a:ea typeface="+mn-ea"/>
          <a:cs typeface="Helvetica" panose="020B0604020202020204" pitchFamily="34" charset="0"/>
        </a:defRPr>
      </a:lvl3pPr>
      <a:lvl4pPr marL="56692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sz="1800" kern="1200">
          <a:solidFill>
            <a:srgbClr val="7030A0"/>
          </a:solidFill>
          <a:latin typeface="Georgia" panose="02040502050405020303" pitchFamily="18" charset="0"/>
          <a:ea typeface="+mn-ea"/>
          <a:cs typeface="Helvetica" panose="020B0604020202020204" pitchFamily="34" charset="0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0.png"/><Relationship Id="rId4" Type="http://schemas.openxmlformats.org/officeDocument/2006/relationships/image" Target="../media/image5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calableMachinesResearch/HTMBench" TargetMode="External"/><Relationship Id="rId2" Type="http://schemas.openxmlformats.org/officeDocument/2006/relationships/hyperlink" Target="https://github.com/ScalableMachinesResearch/TxSample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ECEDA9-BB7A-456C-B8A6-9C9022C8C7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532" y="964740"/>
            <a:ext cx="8229600" cy="161051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/>
              <a:t>Lightweight Hardware Transactional Memory Profiling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FACF94-F10F-4B24-A503-930533036D66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74285" y="4029348"/>
            <a:ext cx="5161809" cy="506806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Qingsen Wang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Pengfei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</a:t>
            </a:r>
            <a:r>
              <a:rPr lang="en-US" dirty="0">
                <a:solidFill>
                  <a:schemeClr val="tx1"/>
                </a:solidFill>
              </a:rPr>
              <a:t>, Xu Liu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AEFBB74-DE4B-4FF0-8310-9E702CAC42E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11469" y="4518459"/>
            <a:ext cx="4224625" cy="50680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College of William &amp; Mary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947B95A7-E8A2-4D23-B972-95E1AD64F170}"/>
              </a:ext>
            </a:extLst>
          </p:cNvPr>
          <p:cNvSpPr txBox="1">
            <a:spLocks/>
          </p:cNvSpPr>
          <p:nvPr/>
        </p:nvSpPr>
        <p:spPr>
          <a:xfrm>
            <a:off x="5995101" y="4029348"/>
            <a:ext cx="4224625" cy="5068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b="1" kern="1200">
                <a:solidFill>
                  <a:srgbClr val="002060"/>
                </a:solidFill>
                <a:latin typeface="Century Gothic" panose="020B0502020202020204" pitchFamily="34" charset="0"/>
                <a:ea typeface="+mn-ea"/>
                <a:cs typeface="Helvetica" panose="020B0604020202020204" pitchFamily="34" charset="0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rgbClr val="0070C0"/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kern="1200">
                <a:solidFill>
                  <a:srgbClr val="7030A0"/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Milind </a:t>
            </a:r>
            <a:r>
              <a:rPr lang="en-US" dirty="0" err="1">
                <a:solidFill>
                  <a:schemeClr val="tx1"/>
                </a:solidFill>
              </a:rPr>
              <a:t>Chabbi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内容占位符 3">
            <a:extLst>
              <a:ext uri="{FF2B5EF4-FFF2-40B4-BE49-F238E27FC236}">
                <a16:creationId xmlns:a16="http://schemas.microsoft.com/office/drawing/2014/main" id="{B28BC8B3-54E9-4217-9443-C3E387D311D2}"/>
              </a:ext>
            </a:extLst>
          </p:cNvPr>
          <p:cNvSpPr txBox="1">
            <a:spLocks/>
          </p:cNvSpPr>
          <p:nvPr/>
        </p:nvSpPr>
        <p:spPr>
          <a:xfrm>
            <a:off x="5536094" y="4518459"/>
            <a:ext cx="4103440" cy="5068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400" b="0" kern="1200">
                <a:solidFill>
                  <a:srgbClr val="002060"/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2400" kern="1200">
                <a:solidFill>
                  <a:srgbClr val="0070C0"/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3pPr>
            <a:lvl4pPr marL="566928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1800" kern="1200">
                <a:solidFill>
                  <a:srgbClr val="7030A0"/>
                </a:solidFill>
                <a:latin typeface="Georgia" panose="02040502050405020303" pitchFamily="18" charset="0"/>
                <a:ea typeface="+mn-ea"/>
                <a:cs typeface="Helvetica" panose="020B0604020202020204" pitchFamily="34" charset="0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Scalable Machines Research</a:t>
            </a:r>
          </a:p>
        </p:txBody>
      </p:sp>
      <p:pic>
        <p:nvPicPr>
          <p:cNvPr id="1026" name="Picture 2" descr="https://www.acm.org/binaries/content/gallery/acm/publications/replication-badges/artifacts_available_dl.jpg">
            <a:extLst>
              <a:ext uri="{FF2B5EF4-FFF2-40B4-BE49-F238E27FC236}">
                <a16:creationId xmlns:a16="http://schemas.microsoft.com/office/drawing/2014/main" id="{4768CB82-EBDF-411C-A6B5-D793C69B3A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179" y="5494952"/>
            <a:ext cx="9906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acm.org/binaries/content/gallery/acm/publications/replication-badges/artifacts_evaluated_reusable_dl.jpg">
            <a:extLst>
              <a:ext uri="{FF2B5EF4-FFF2-40B4-BE49-F238E27FC236}">
                <a16:creationId xmlns:a16="http://schemas.microsoft.com/office/drawing/2014/main" id="{73CD43A6-B582-4372-8DFE-7FEDCBE82E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5494952"/>
            <a:ext cx="9906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acm.org/binaries/content/gallery/acm/publications/replication-badges/results_replicated_dl.jpg">
            <a:extLst>
              <a:ext uri="{FF2B5EF4-FFF2-40B4-BE49-F238E27FC236}">
                <a16:creationId xmlns:a16="http://schemas.microsoft.com/office/drawing/2014/main" id="{48D7439A-C093-40AD-8420-52DCC251A3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658" y="5494952"/>
            <a:ext cx="990600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3316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8B3BF-724F-4A21-9DAA-EDF77895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– </a:t>
            </a:r>
            <a:r>
              <a:rPr lang="en-US" dirty="0" err="1"/>
              <a:t>TxSampler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FA646D-8DAC-4446-8530-22394A67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B4CD56C-3FAB-4D75-ADFB-5F8058E2A448}"/>
              </a:ext>
            </a:extLst>
          </p:cNvPr>
          <p:cNvGraphicFramePr/>
          <p:nvPr/>
        </p:nvGraphicFramePr>
        <p:xfrm>
          <a:off x="4555555" y="885972"/>
          <a:ext cx="5217313" cy="551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矩形: 圆角 5">
            <a:extLst>
              <a:ext uri="{FF2B5EF4-FFF2-40B4-BE49-F238E27FC236}">
                <a16:creationId xmlns:a16="http://schemas.microsoft.com/office/drawing/2014/main" id="{C42D870D-2A64-4DA1-9DC3-9DC703285925}"/>
              </a:ext>
            </a:extLst>
          </p:cNvPr>
          <p:cNvSpPr/>
          <p:nvPr/>
        </p:nvSpPr>
        <p:spPr>
          <a:xfrm>
            <a:off x="5588737" y="2606777"/>
            <a:ext cx="2316400" cy="2235987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8BBE58C2-2C43-4BF6-8690-46BE59BCAB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err="1"/>
              <a:t>Callstack</a:t>
            </a:r>
            <a:r>
              <a:rPr lang="en-US" dirty="0"/>
              <a:t> unwinding</a:t>
            </a:r>
          </a:p>
        </p:txBody>
      </p:sp>
    </p:spTree>
    <p:extLst>
      <p:ext uri="{BB962C8B-B14F-4D97-AF65-F5344CB8AC3E}">
        <p14:creationId xmlns:p14="http://schemas.microsoft.com/office/powerpoint/2010/main" val="3755791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2">
            <a:extLst>
              <a:ext uri="{FF2B5EF4-FFF2-40B4-BE49-F238E27FC236}">
                <a16:creationId xmlns:a16="http://schemas.microsoft.com/office/drawing/2014/main" id="{55E4BC02-9993-4707-9B0F-AFE5B74E5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95" y="960251"/>
            <a:ext cx="5217314" cy="5444005"/>
          </a:xfrm>
        </p:spPr>
        <p:txBody>
          <a:bodyPr/>
          <a:lstStyle/>
          <a:p>
            <a:pPr lvl="1"/>
            <a:r>
              <a:rPr lang="en-US" dirty="0"/>
              <a:t>Increment corresponding metrics under current </a:t>
            </a:r>
            <a:r>
              <a:rPr lang="en-US" dirty="0" err="1"/>
              <a:t>callstack</a:t>
            </a:r>
            <a:endParaRPr lang="en-US" dirty="0"/>
          </a:p>
          <a:p>
            <a:pPr lvl="2"/>
            <a:r>
              <a:rPr lang="en-US" dirty="0"/>
              <a:t>Statistical attribution, NOT for individual transactions</a:t>
            </a:r>
          </a:p>
          <a:p>
            <a:pPr lvl="3"/>
            <a:endParaRPr 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3E8B3BF-724F-4A21-9DAA-EDF77895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– </a:t>
            </a:r>
            <a:r>
              <a:rPr lang="en-US" dirty="0" err="1"/>
              <a:t>TxSampler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FA646D-8DAC-4446-8530-22394A67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B4CD56C-3FAB-4D75-ADFB-5F8058E2A448}"/>
              </a:ext>
            </a:extLst>
          </p:cNvPr>
          <p:cNvGraphicFramePr/>
          <p:nvPr/>
        </p:nvGraphicFramePr>
        <p:xfrm>
          <a:off x="4555555" y="885972"/>
          <a:ext cx="5217313" cy="551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矩形: 圆角 5">
            <a:extLst>
              <a:ext uri="{FF2B5EF4-FFF2-40B4-BE49-F238E27FC236}">
                <a16:creationId xmlns:a16="http://schemas.microsoft.com/office/drawing/2014/main" id="{C42D870D-2A64-4DA1-9DC3-9DC703285925}"/>
              </a:ext>
            </a:extLst>
          </p:cNvPr>
          <p:cNvSpPr/>
          <p:nvPr/>
        </p:nvSpPr>
        <p:spPr>
          <a:xfrm>
            <a:off x="6444142" y="4167346"/>
            <a:ext cx="2316400" cy="2235987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189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Novice Guide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C46C60-B197-4B5D-9665-F811C9945125}"/>
              </a:ext>
            </a:extLst>
          </p:cNvPr>
          <p:cNvSpPr/>
          <p:nvPr/>
        </p:nvSpPr>
        <p:spPr>
          <a:xfrm>
            <a:off x="109111" y="975510"/>
            <a:ext cx="4214247" cy="2359049"/>
          </a:xfrm>
          <a:prstGeom prst="rect">
            <a:avLst/>
          </a:prstGeom>
          <a:solidFill>
            <a:srgbClr val="F3F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359" tIns="41179" rIns="82359" bIns="4117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500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3CF0FC28-F905-44BE-BACA-15BB8B0CCF2B}"/>
              </a:ext>
            </a:extLst>
          </p:cNvPr>
          <p:cNvSpPr/>
          <p:nvPr/>
        </p:nvSpPr>
        <p:spPr>
          <a:xfrm>
            <a:off x="267799" y="2226491"/>
            <a:ext cx="1157796" cy="8468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CS is long?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AA8C71B0-A523-4E29-83C7-7FF96069E7AE}"/>
              </a:ext>
            </a:extLst>
          </p:cNvPr>
          <p:cNvSpPr/>
          <p:nvPr/>
        </p:nvSpPr>
        <p:spPr>
          <a:xfrm>
            <a:off x="4659909" y="1031200"/>
            <a:ext cx="1649530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High TX overhead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B3E1AC19-6E54-40F5-AD8C-FD693840BE91}"/>
              </a:ext>
            </a:extLst>
          </p:cNvPr>
          <p:cNvSpPr/>
          <p:nvPr/>
        </p:nvSpPr>
        <p:spPr>
          <a:xfrm>
            <a:off x="1944428" y="2450408"/>
            <a:ext cx="1777113" cy="54862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Analyze time decomposition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4051913-C313-4209-8AB1-0D81E08D0762}"/>
                  </a:ext>
                </a:extLst>
              </p:cNvPr>
              <p:cNvSpPr/>
              <p:nvPr/>
            </p:nvSpPr>
            <p:spPr>
              <a:xfrm>
                <a:off x="2565528" y="2028068"/>
                <a:ext cx="820033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accent5">
                        <a:lumMod val="50000"/>
                      </a:schemeClr>
                    </a:solidFill>
                    <a:cs typeface="Arial" panose="020B0604020202020204" pitchFamily="34" charset="0"/>
                  </a:rPr>
                  <a:t>large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𝑡𝑥</m:t>
                        </m:r>
                      </m:sub>
                    </m:sSub>
                  </m:oMath>
                </a14:m>
                <a:endParaRPr lang="zh-CN" altLang="en-US" sz="1400" dirty="0">
                  <a:solidFill>
                    <a:schemeClr val="accent5">
                      <a:lumMod val="50000"/>
                    </a:schemeClr>
                  </a:solidFill>
                  <a:latin typeface="Helvetica" panose="020B0604020202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F4051913-C313-4209-8AB1-0D81E08D07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65528" y="2028068"/>
                <a:ext cx="820033" cy="307777"/>
              </a:xfrm>
              <a:prstGeom prst="rect">
                <a:avLst/>
              </a:prstGeom>
              <a:blipFill>
                <a:blip r:embed="rId3"/>
                <a:stretch>
                  <a:fillRect l="-2239" t="-2000" b="-2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A1C396D4-0D0E-4182-963F-E978E3B92636}"/>
                  </a:ext>
                </a:extLst>
              </p:cNvPr>
              <p:cNvSpPr/>
              <p:nvPr/>
            </p:nvSpPr>
            <p:spPr>
              <a:xfrm>
                <a:off x="2058948" y="2971682"/>
                <a:ext cx="831638" cy="3250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accent5">
                        <a:lumMod val="50000"/>
                      </a:schemeClr>
                    </a:solidFill>
                    <a:cs typeface="Arial" panose="020B0604020202020204" pitchFamily="34" charset="0"/>
                  </a:rPr>
                  <a:t>large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𝑓𝑏</m:t>
                        </m:r>
                      </m:sub>
                    </m:sSub>
                  </m:oMath>
                </a14:m>
                <a:endParaRPr lang="zh-CN" altLang="en-US" sz="1400" dirty="0">
                  <a:solidFill>
                    <a:schemeClr val="accent5">
                      <a:lumMod val="50000"/>
                    </a:schemeClr>
                  </a:solidFill>
                  <a:latin typeface="Helvetica" panose="020B0604020202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A1C396D4-0D0E-4182-963F-E978E3B9263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8948" y="2971682"/>
                <a:ext cx="831638" cy="325025"/>
              </a:xfrm>
              <a:prstGeom prst="rect">
                <a:avLst/>
              </a:prstGeom>
              <a:blipFill>
                <a:blip r:embed="rId4"/>
                <a:stretch>
                  <a:fillRect l="-2206" b="-14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DF0648BE-041C-4EF7-9556-A923529A5661}"/>
                  </a:ext>
                </a:extLst>
              </p:cNvPr>
              <p:cNvSpPr/>
              <p:nvPr/>
            </p:nvSpPr>
            <p:spPr>
              <a:xfrm>
                <a:off x="2937079" y="3068820"/>
                <a:ext cx="978729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accent5">
                        <a:lumMod val="50000"/>
                      </a:schemeClr>
                    </a:solidFill>
                    <a:cs typeface="Arial" panose="020B0604020202020204" pitchFamily="34" charset="0"/>
                  </a:rPr>
                  <a:t>large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𝑤𝑎𝑖𝑡</m:t>
                        </m:r>
                      </m:sub>
                    </m:sSub>
                  </m:oMath>
                </a14:m>
                <a:endParaRPr lang="zh-CN" altLang="en-US" sz="1400" dirty="0">
                  <a:solidFill>
                    <a:schemeClr val="accent5">
                      <a:lumMod val="50000"/>
                    </a:schemeClr>
                  </a:solidFill>
                  <a:latin typeface="Helvetica" panose="020B0604020202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DF0648BE-041C-4EF7-9556-A923529A566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37079" y="3068820"/>
                <a:ext cx="978729" cy="307777"/>
              </a:xfrm>
              <a:prstGeom prst="rect">
                <a:avLst/>
              </a:prstGeom>
              <a:blipFill>
                <a:blip r:embed="rId5"/>
                <a:stretch>
                  <a:fillRect l="-1875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D248D9FC-DE0E-4602-902E-18AB1179B205}"/>
                  </a:ext>
                </a:extLst>
              </p:cNvPr>
              <p:cNvSpPr/>
              <p:nvPr/>
            </p:nvSpPr>
            <p:spPr>
              <a:xfrm>
                <a:off x="3701296" y="1141567"/>
                <a:ext cx="843885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accent5">
                        <a:lumMod val="50000"/>
                      </a:schemeClr>
                    </a:solidFill>
                    <a:cs typeface="Arial" panose="020B0604020202020204" pitchFamily="34" charset="0"/>
                  </a:rPr>
                  <a:t>large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>
                            <a:solidFill>
                              <a:schemeClr val="accent5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𝑜h</m:t>
                        </m:r>
                      </m:sub>
                    </m:sSub>
                  </m:oMath>
                </a14:m>
                <a:endParaRPr lang="zh-CN" altLang="en-US" sz="1400" dirty="0">
                  <a:solidFill>
                    <a:schemeClr val="accent5">
                      <a:lumMod val="50000"/>
                    </a:schemeClr>
                  </a:solidFill>
                  <a:latin typeface="Helvetica" panose="020B060402020203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D248D9FC-DE0E-4602-902E-18AB1179B2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01296" y="1141567"/>
                <a:ext cx="843885" cy="307777"/>
              </a:xfrm>
              <a:prstGeom prst="rect">
                <a:avLst/>
              </a:prstGeom>
              <a:blipFill>
                <a:blip r:embed="rId6"/>
                <a:stretch>
                  <a:fillRect l="-2158" b="-215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48C7D57E-3BAF-4A1E-8A30-CF9AE150919C}"/>
              </a:ext>
            </a:extLst>
          </p:cNvPr>
          <p:cNvCxnSpPr>
            <a:cxnSpLocks/>
          </p:cNvCxnSpPr>
          <p:nvPr/>
        </p:nvCxnSpPr>
        <p:spPr>
          <a:xfrm>
            <a:off x="941864" y="1854936"/>
            <a:ext cx="0" cy="383291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>
            <a:extLst>
              <a:ext uri="{FF2B5EF4-FFF2-40B4-BE49-F238E27FC236}">
                <a16:creationId xmlns:a16="http://schemas.microsoft.com/office/drawing/2014/main" id="{A8E818CB-1253-47F9-95B2-34F694410655}"/>
              </a:ext>
            </a:extLst>
          </p:cNvPr>
          <p:cNvSpPr/>
          <p:nvPr/>
        </p:nvSpPr>
        <p:spPr>
          <a:xfrm>
            <a:off x="4158541" y="3774593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no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9118D4E-87FE-4593-89E0-3699518D7A80}"/>
              </a:ext>
            </a:extLst>
          </p:cNvPr>
          <p:cNvSpPr/>
          <p:nvPr/>
        </p:nvSpPr>
        <p:spPr>
          <a:xfrm>
            <a:off x="4113438" y="3109410"/>
            <a:ext cx="4635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yes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3CDADBB6-ADB9-44B2-8B5C-126BA71793E0}"/>
              </a:ext>
            </a:extLst>
          </p:cNvPr>
          <p:cNvSpPr/>
          <p:nvPr/>
        </p:nvSpPr>
        <p:spPr>
          <a:xfrm>
            <a:off x="2315593" y="4660752"/>
            <a:ext cx="1717075" cy="40880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800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Analyze abort type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07191AE-D2E9-43B1-9600-912BD63D578D}"/>
              </a:ext>
            </a:extLst>
          </p:cNvPr>
          <p:cNvSpPr/>
          <p:nvPr/>
        </p:nvSpPr>
        <p:spPr>
          <a:xfrm>
            <a:off x="6634652" y="4302620"/>
            <a:ext cx="2214721" cy="1165443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8275" indent="-168275">
              <a:buFont typeface="Arial" panose="020B0604020202020204" pitchFamily="34" charset="0"/>
              <a:buChar char="•"/>
              <a:tabLst>
                <a:tab pos="225425" algn="l"/>
                <a:tab pos="344488" algn="l"/>
                <a:tab pos="361950" algn="l"/>
                <a:tab pos="403225" algn="l"/>
              </a:tabLst>
            </a:pPr>
            <a:r>
              <a:rPr lang="en-US" altLang="zh-CN" sz="1400" dirty="0"/>
              <a:t>Redesign algorithm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225425" algn="l"/>
                <a:tab pos="344488" algn="l"/>
                <a:tab pos="361950" algn="l"/>
                <a:tab pos="403225" algn="l"/>
              </a:tabLst>
            </a:pPr>
            <a:r>
              <a:rPr lang="en-US" altLang="zh-CN" sz="1400" dirty="0"/>
              <a:t>Split transactions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225425" algn="l"/>
                <a:tab pos="344488" algn="l"/>
                <a:tab pos="361950" algn="l"/>
                <a:tab pos="403225" algn="l"/>
              </a:tabLst>
            </a:pPr>
            <a:r>
              <a:rPr lang="en-US" altLang="zh-CN" sz="1400" dirty="0"/>
              <a:t>Shrink transactions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225425" algn="l"/>
                <a:tab pos="344488" algn="l"/>
                <a:tab pos="361950" algn="l"/>
                <a:tab pos="403225" algn="l"/>
              </a:tabLst>
            </a:pPr>
            <a:r>
              <a:rPr lang="en-US" altLang="zh-CN" sz="1400" dirty="0"/>
              <a:t>Relocate data to share cache lines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A4FE1464-8602-4F6E-8D29-BFDAFD306C62}"/>
              </a:ext>
            </a:extLst>
          </p:cNvPr>
          <p:cNvSpPr/>
          <p:nvPr/>
        </p:nvSpPr>
        <p:spPr>
          <a:xfrm>
            <a:off x="2165573" y="3554297"/>
            <a:ext cx="1767421" cy="56955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Conflicts caused by shared data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DFF824D-D15C-42C8-B9A6-7E4061982C5F}"/>
              </a:ext>
            </a:extLst>
          </p:cNvPr>
          <p:cNvSpPr/>
          <p:nvPr/>
        </p:nvSpPr>
        <p:spPr>
          <a:xfrm>
            <a:off x="4801055" y="4730827"/>
            <a:ext cx="1518630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Footprint large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08A2029-2BAD-4B8A-AB22-7E737C67DE0D}"/>
              </a:ext>
            </a:extLst>
          </p:cNvPr>
          <p:cNvSpPr/>
          <p:nvPr/>
        </p:nvSpPr>
        <p:spPr>
          <a:xfrm>
            <a:off x="2564218" y="4163329"/>
            <a:ext cx="11711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high conflict aborts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A53E1513-4295-463D-B557-CE7344C689A2}"/>
              </a:ext>
            </a:extLst>
          </p:cNvPr>
          <p:cNvSpPr/>
          <p:nvPr/>
        </p:nvSpPr>
        <p:spPr>
          <a:xfrm>
            <a:off x="4028806" y="4921648"/>
            <a:ext cx="8854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high capacity aborts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549F80-F132-44EA-836A-2CA58CB3CB7D}"/>
              </a:ext>
            </a:extLst>
          </p:cNvPr>
          <p:cNvSpPr/>
          <p:nvPr/>
        </p:nvSpPr>
        <p:spPr>
          <a:xfrm>
            <a:off x="2812585" y="5120012"/>
            <a:ext cx="88543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high sync aborts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B21CF5CC-26BB-4BFB-A7FC-22C782336CAA}"/>
              </a:ext>
            </a:extLst>
          </p:cNvPr>
          <p:cNvCxnSpPr/>
          <p:nvPr/>
        </p:nvCxnSpPr>
        <p:spPr>
          <a:xfrm flipV="1">
            <a:off x="1270144" y="1854936"/>
            <a:ext cx="601942" cy="38534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AC31E4A4-A6FB-4157-98E5-E6625012753A}"/>
              </a:ext>
            </a:extLst>
          </p:cNvPr>
          <p:cNvSpPr/>
          <p:nvPr/>
        </p:nvSpPr>
        <p:spPr>
          <a:xfrm>
            <a:off x="4417900" y="2541115"/>
            <a:ext cx="1921419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Shared data contention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004D9E-E92F-4C76-A124-0B57A5881024}"/>
              </a:ext>
            </a:extLst>
          </p:cNvPr>
          <p:cNvSpPr/>
          <p:nvPr/>
        </p:nvSpPr>
        <p:spPr>
          <a:xfrm>
            <a:off x="4719297" y="3510046"/>
            <a:ext cx="1596750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False sharing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296020C-8D40-4B93-9192-179BCF4A70D1}"/>
              </a:ext>
            </a:extLst>
          </p:cNvPr>
          <p:cNvSpPr/>
          <p:nvPr/>
        </p:nvSpPr>
        <p:spPr>
          <a:xfrm>
            <a:off x="2587879" y="5870772"/>
            <a:ext cx="3748563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Unfriendly instructions/call inside transaction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A84341C-55FC-40B9-9E37-D0F2849DAFB5}"/>
              </a:ext>
            </a:extLst>
          </p:cNvPr>
          <p:cNvSpPr/>
          <p:nvPr/>
        </p:nvSpPr>
        <p:spPr>
          <a:xfrm>
            <a:off x="6630905" y="3238996"/>
            <a:ext cx="2227960" cy="967711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6688" indent="-166688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Relocate data to different cache lines</a:t>
            </a:r>
          </a:p>
          <a:p>
            <a:pPr marL="166688" indent="-166688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Relocate data based on threads.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6C9BDB9-C9D6-48D4-98AD-DB53FF3527FF}"/>
              </a:ext>
            </a:extLst>
          </p:cNvPr>
          <p:cNvSpPr/>
          <p:nvPr/>
        </p:nvSpPr>
        <p:spPr>
          <a:xfrm>
            <a:off x="6640025" y="2374728"/>
            <a:ext cx="2239584" cy="768797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8275" indent="-168275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Redesign algorithm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Shrink transactions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Split transactions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E9137B70-44F9-47E2-8DA5-C7DCE05EA6B0}"/>
              </a:ext>
            </a:extLst>
          </p:cNvPr>
          <p:cNvSpPr/>
          <p:nvPr/>
        </p:nvSpPr>
        <p:spPr>
          <a:xfrm>
            <a:off x="6632520" y="5520403"/>
            <a:ext cx="2214721" cy="967711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8275" indent="-168275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Move unfriendly instructions/call out from transaction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361950" algn="l"/>
              </a:tabLst>
            </a:pPr>
            <a:r>
              <a:rPr lang="en-US" altLang="zh-CN" sz="1400" dirty="0"/>
              <a:t>Use a friendly equivalent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ED4CB55-73D5-4471-AD2B-0CF099579FF7}"/>
              </a:ext>
            </a:extLst>
          </p:cNvPr>
          <p:cNvSpPr/>
          <p:nvPr/>
        </p:nvSpPr>
        <p:spPr>
          <a:xfrm>
            <a:off x="6617945" y="988227"/>
            <a:ext cx="2255110" cy="413513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8275" indent="-168275">
              <a:buFont typeface="Arial" panose="020B0604020202020204" pitchFamily="34" charset="0"/>
              <a:buChar char="•"/>
              <a:tabLst>
                <a:tab pos="344488" algn="l"/>
                <a:tab pos="361950" algn="l"/>
              </a:tabLst>
            </a:pPr>
            <a:r>
              <a:rPr lang="en-US" altLang="zh-CN" sz="1400" dirty="0"/>
              <a:t>Merge small transactions</a:t>
            </a:r>
            <a:endParaRPr lang="zh-CN" altLang="en-US" sz="1400" dirty="0"/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A6C2A4BE-EADC-4A59-B8D1-B301D54D8B90}"/>
              </a:ext>
            </a:extLst>
          </p:cNvPr>
          <p:cNvCxnSpPr/>
          <p:nvPr/>
        </p:nvCxnSpPr>
        <p:spPr>
          <a:xfrm>
            <a:off x="478997" y="830307"/>
            <a:ext cx="687121" cy="212384"/>
          </a:xfrm>
          <a:prstGeom prst="straightConnector1">
            <a:avLst/>
          </a:prstGeom>
        </p:spPr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6C9F8132-1C81-4CBE-B39F-0B57512B07E5}"/>
              </a:ext>
            </a:extLst>
          </p:cNvPr>
          <p:cNvCxnSpPr>
            <a:cxnSpLocks/>
            <a:endCxn id="27" idx="1"/>
          </p:cNvCxnSpPr>
          <p:nvPr/>
        </p:nvCxnSpPr>
        <p:spPr>
          <a:xfrm>
            <a:off x="3943195" y="3675142"/>
            <a:ext cx="776102" cy="2622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>
            <a:extLst>
              <a:ext uri="{FF2B5EF4-FFF2-40B4-BE49-F238E27FC236}">
                <a16:creationId xmlns:a16="http://schemas.microsoft.com/office/drawing/2014/main" id="{7CB64E51-D6CD-4ECD-B99B-74BFFBEBACF2}"/>
              </a:ext>
            </a:extLst>
          </p:cNvPr>
          <p:cNvSpPr/>
          <p:nvPr/>
        </p:nvSpPr>
        <p:spPr>
          <a:xfrm>
            <a:off x="1452485" y="2284722"/>
            <a:ext cx="4635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yes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29457EE-B797-4B5F-8912-3C77ACF40734}"/>
              </a:ext>
            </a:extLst>
          </p:cNvPr>
          <p:cNvSpPr/>
          <p:nvPr/>
        </p:nvSpPr>
        <p:spPr>
          <a:xfrm rot="19769426">
            <a:off x="1248825" y="1746914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accent5">
                    <a:lumMod val="50000"/>
                  </a:schemeClr>
                </a:solidFill>
                <a:latin typeface="Helvetica" panose="020B0604020202030204" pitchFamily="34" charset="0"/>
                <a:cs typeface="Arial" panose="020B0604020202020204" pitchFamily="34" charset="0"/>
              </a:rPr>
              <a:t>no</a:t>
            </a:r>
            <a:endParaRPr lang="zh-CN" altLang="en-US" sz="1400" dirty="0">
              <a:solidFill>
                <a:schemeClr val="accent5">
                  <a:lumMod val="50000"/>
                </a:schemeClr>
              </a:solidFill>
              <a:latin typeface="Helvetica" panose="020B0604020202030204" pitchFamily="34" charset="0"/>
              <a:cs typeface="Arial" panose="020B0604020202020204" pitchFamily="34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3B7F688-4D8C-429B-87AA-78E7FE5A5A15}"/>
              </a:ext>
            </a:extLst>
          </p:cNvPr>
          <p:cNvSpPr txBox="1"/>
          <p:nvPr/>
        </p:nvSpPr>
        <p:spPr>
          <a:xfrm>
            <a:off x="530245" y="1568445"/>
            <a:ext cx="1032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C00000"/>
                </a:solidFill>
                <a:latin typeface="Candara" panose="020E0502030303020204" pitchFamily="34" charset="0"/>
              </a:rPr>
              <a:t>START</a:t>
            </a:r>
            <a:endParaRPr lang="zh-CN" altLang="en-US" b="1" dirty="0">
              <a:solidFill>
                <a:srgbClr val="C00000"/>
              </a:solidFill>
              <a:latin typeface="Candara" panose="020E0502030303020204" pitchFamily="34" charset="0"/>
            </a:endParaRPr>
          </a:p>
        </p:txBody>
      </p: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CEA09892-A8E4-4604-ABC1-5DC2C270ACBC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3522732" y="1312065"/>
            <a:ext cx="1250324" cy="1024030"/>
          </a:xfrm>
          <a:prstGeom prst="bentConnector2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6CB1119F-4BED-4F47-9069-FB9165A09404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6336442" y="6038490"/>
            <a:ext cx="281503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F77C1CE1-0152-402C-B70F-684CD3C46DE4}"/>
                  </a:ext>
                </a:extLst>
              </p:cNvPr>
              <p:cNvSpPr/>
              <p:nvPr/>
            </p:nvSpPr>
            <p:spPr>
              <a:xfrm>
                <a:off x="227500" y="4034611"/>
                <a:ext cx="1923884" cy="1547356"/>
              </a:xfrm>
              <a:prstGeom prst="round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lIns="54000" tIns="36000" rIns="36000" bIns="36000" rtlCol="0" anchor="ctr"/>
              <a:lstStyle/>
              <a:p>
                <a:pPr algn="ctr"/>
                <a:r>
                  <a:rPr lang="en-US" altLang="zh-CN" sz="1400" dirty="0">
                    <a:latin typeface="Helvetica" panose="020B0604020202030204" pitchFamily="34" charset="0"/>
                  </a:rPr>
                  <a:t>Find a place (function, transaction, loop, line, etc.) with largest abort/commit, abort number, abort weight,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𝑓𝑏</m:t>
                        </m:r>
                      </m:sub>
                    </m:sSub>
                  </m:oMath>
                </a14:m>
                <a:r>
                  <a:rPr lang="en-US" altLang="zh-CN" sz="1400" dirty="0">
                    <a:latin typeface="Helvetica" panose="020B0604020202030204" pitchFamily="34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i="1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𝑤𝑎𝑖𝑡</m:t>
                        </m:r>
                      </m:sub>
                    </m:sSub>
                  </m:oMath>
                </a14:m>
                <a:r>
                  <a:rPr lang="en-US" altLang="zh-CN" sz="1400" dirty="0">
                    <a:latin typeface="Helvetica" panose="020B0604020202030204" pitchFamily="34" charset="0"/>
                  </a:rPr>
                  <a:t>, etc.</a:t>
                </a:r>
                <a:endParaRPr lang="zh-CN" altLang="en-US" sz="1400" dirty="0">
                  <a:latin typeface="Helvetica" panose="020B0604020202030204" pitchFamily="34" charset="0"/>
                </a:endParaRPr>
              </a:p>
            </p:txBody>
          </p:sp>
        </mc:Choice>
        <mc:Fallback xmlns="">
          <p:sp>
            <p:nvSpPr>
              <p:cNvPr id="40" name="矩形: 圆角 39">
                <a:extLst>
                  <a:ext uri="{FF2B5EF4-FFF2-40B4-BE49-F238E27FC236}">
                    <a16:creationId xmlns:a16="http://schemas.microsoft.com/office/drawing/2014/main" id="{F77C1CE1-0152-402C-B70F-684CD3C46D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500" y="4034611"/>
                <a:ext cx="1923884" cy="1547356"/>
              </a:xfrm>
              <a:prstGeom prst="roundRect">
                <a:avLst/>
              </a:prstGeom>
              <a:blipFill>
                <a:blip r:embed="rId7"/>
                <a:stretch>
                  <a:fillRect r="-12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13774CD1-BCA8-43DB-8593-71A8699412B1}"/>
              </a:ext>
            </a:extLst>
          </p:cNvPr>
          <p:cNvCxnSpPr>
            <a:cxnSpLocks/>
          </p:cNvCxnSpPr>
          <p:nvPr/>
        </p:nvCxnSpPr>
        <p:spPr>
          <a:xfrm flipV="1">
            <a:off x="3898859" y="2806630"/>
            <a:ext cx="492788" cy="76310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EDA0908C-502B-42F3-9717-98D2B5E5E7F3}"/>
              </a:ext>
            </a:extLst>
          </p:cNvPr>
          <p:cNvSpPr/>
          <p:nvPr/>
        </p:nvSpPr>
        <p:spPr>
          <a:xfrm>
            <a:off x="4571091" y="1697808"/>
            <a:ext cx="1759765" cy="335436"/>
          </a:xfrm>
          <a:prstGeom prst="rect">
            <a:avLst/>
          </a:prstGeom>
          <a:solidFill>
            <a:schemeClr val="bg1"/>
          </a:solidFill>
          <a:ln w="19050">
            <a:solidFill>
              <a:srgbClr val="FF99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0" tIns="36000" rIns="36000" bIns="36000" rtlCol="0" anchor="ctr"/>
          <a:lstStyle/>
          <a:p>
            <a:pPr algn="ctr"/>
            <a:r>
              <a:rPr lang="en-US" altLang="zh-CN" sz="1400" dirty="0">
                <a:latin typeface="Helvetica" panose="020B0604020202030204" pitchFamily="34" charset="0"/>
              </a:rPr>
              <a:t>High lock waiting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6FF5F23C-7927-4A47-9098-0852E862BA09}"/>
              </a:ext>
            </a:extLst>
          </p:cNvPr>
          <p:cNvSpPr/>
          <p:nvPr/>
        </p:nvSpPr>
        <p:spPr>
          <a:xfrm>
            <a:off x="6622749" y="1546467"/>
            <a:ext cx="2255110" cy="719541"/>
          </a:xfrm>
          <a:prstGeom prst="rect">
            <a:avLst/>
          </a:prstGeom>
          <a:ln w="19050">
            <a:solidFill>
              <a:srgbClr val="0070C0"/>
            </a:solidFill>
          </a:ln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36000" bIns="36000" rtlCol="0" anchor="ctr"/>
          <a:lstStyle/>
          <a:p>
            <a:pPr marL="168275" indent="-168275">
              <a:buFont typeface="Arial" panose="020B0604020202020204" pitchFamily="34" charset="0"/>
              <a:buChar char="•"/>
              <a:tabLst>
                <a:tab pos="285750" algn="l"/>
                <a:tab pos="344488" algn="l"/>
                <a:tab pos="361950" algn="l"/>
              </a:tabLst>
            </a:pPr>
            <a:r>
              <a:rPr lang="en-US" altLang="zh-CN" sz="1400" dirty="0"/>
              <a:t>Elide read lock</a:t>
            </a:r>
          </a:p>
          <a:p>
            <a:pPr marL="168275" indent="-168275">
              <a:buFont typeface="Arial" panose="020B0604020202020204" pitchFamily="34" charset="0"/>
              <a:buChar char="•"/>
              <a:tabLst>
                <a:tab pos="285750" algn="l"/>
                <a:tab pos="344488" algn="l"/>
                <a:tab pos="361950" algn="l"/>
              </a:tabLst>
            </a:pPr>
            <a:r>
              <a:rPr lang="en-US" altLang="zh-CN" sz="1400" dirty="0"/>
              <a:t>Use fine-grained locks to serialize</a:t>
            </a:r>
            <a:endParaRPr lang="zh-CN" altLang="en-US" sz="1400" dirty="0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77BEBE3A-E778-462C-9B40-A68D2897F8B5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6335848" y="1194984"/>
            <a:ext cx="282097" cy="3935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>
            <a:extLst>
              <a:ext uri="{FF2B5EF4-FFF2-40B4-BE49-F238E27FC236}">
                <a16:creationId xmlns:a16="http://schemas.microsoft.com/office/drawing/2014/main" id="{352D1FBB-7EC4-4DF4-A2DC-1594BF97E474}"/>
              </a:ext>
            </a:extLst>
          </p:cNvPr>
          <p:cNvSpPr/>
          <p:nvPr/>
        </p:nvSpPr>
        <p:spPr>
          <a:xfrm>
            <a:off x="1671627" y="1378165"/>
            <a:ext cx="1911238" cy="584794"/>
          </a:xfrm>
          <a:prstGeom prst="ellipse">
            <a:avLst/>
          </a:prstGeom>
          <a:ln w="19050">
            <a:solidFill>
              <a:schemeClr val="accent6">
                <a:lumMod val="50000"/>
              </a:schemeClr>
            </a:solidFill>
          </a:ln>
          <a:effectLst>
            <a:outerShdw blurRad="50800" dist="1524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3429"/>
            <a:r>
              <a:rPr lang="en-US" altLang="zh-CN" sz="1400" dirty="0">
                <a:latin typeface="Helvetica" panose="020B0604020202030204" pitchFamily="34" charset="0"/>
              </a:rPr>
              <a:t>No HTM-related issues</a:t>
            </a:r>
            <a:endParaRPr lang="zh-CN" altLang="en-US" sz="1400" dirty="0">
              <a:latin typeface="Helvetica" panose="020B0604020202030204" pitchFamily="34" charset="0"/>
            </a:endParaRP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6EBFEE22-B9EF-4F79-9682-4207AC0CAE9D}"/>
              </a:ext>
            </a:extLst>
          </p:cNvPr>
          <p:cNvSpPr/>
          <p:nvPr/>
        </p:nvSpPr>
        <p:spPr>
          <a:xfrm>
            <a:off x="162010" y="1093615"/>
            <a:ext cx="1742644" cy="315471"/>
          </a:xfrm>
          <a:prstGeom prst="rect">
            <a:avLst/>
          </a:prstGeom>
          <a:noFill/>
        </p:spPr>
        <p:txBody>
          <a:bodyPr wrap="square" lIns="38101" tIns="19050" rIns="38101" bIns="19050">
            <a:spAutoFit/>
          </a:bodyPr>
          <a:lstStyle/>
          <a:p>
            <a:pPr algn="ctr"/>
            <a:r>
              <a:rPr lang="en-US" altLang="zh-CN" i="1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Sans" panose="020B0602040502020204" pitchFamily="34" charset="0"/>
                <a:cs typeface="Lucida Sans" panose="020B0602040502020204" pitchFamily="34" charset="0"/>
              </a:rPr>
              <a:t>Time Analysis</a:t>
            </a:r>
            <a:endParaRPr lang="zh-CN" altLang="en-US" i="1" dirty="0">
              <a:ln w="0"/>
              <a:solidFill>
                <a:srgbClr val="7030A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Sans" panose="020B0602040502020204" pitchFamily="34" charset="0"/>
              <a:cs typeface="Lucida Sans" panose="020B0602040502020204" pitchFamily="34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91505FB6-ED4F-408B-AC62-1E48BF62065F}"/>
              </a:ext>
            </a:extLst>
          </p:cNvPr>
          <p:cNvSpPr/>
          <p:nvPr/>
        </p:nvSpPr>
        <p:spPr>
          <a:xfrm>
            <a:off x="259281" y="5756908"/>
            <a:ext cx="1907728" cy="315471"/>
          </a:xfrm>
          <a:prstGeom prst="rect">
            <a:avLst/>
          </a:prstGeom>
          <a:noFill/>
        </p:spPr>
        <p:txBody>
          <a:bodyPr wrap="square" lIns="38101" tIns="19050" rIns="38101" bIns="19050">
            <a:spAutoFit/>
          </a:bodyPr>
          <a:lstStyle/>
          <a:p>
            <a:pPr algn="ctr"/>
            <a:r>
              <a:rPr lang="en-US" altLang="zh-CN" i="1" dirty="0">
                <a:ln w="0"/>
                <a:solidFill>
                  <a:srgbClr val="7030A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Sans" panose="020B0602040502020204" pitchFamily="34" charset="0"/>
                <a:cs typeface="Lucida Sans" panose="020B0602040502020204" pitchFamily="34" charset="0"/>
              </a:rPr>
              <a:t>Abort Analysis</a:t>
            </a:r>
            <a:endParaRPr lang="zh-CN" altLang="en-US" i="1" dirty="0">
              <a:ln w="0"/>
              <a:solidFill>
                <a:srgbClr val="7030A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Sans" panose="020B0602040502020204" pitchFamily="34" charset="0"/>
              <a:cs typeface="Lucida Sans" panose="020B0602040502020204" pitchFamily="34" charset="0"/>
            </a:endParaRPr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571AA8AE-A617-480E-B8C3-C10D540FE333}"/>
              </a:ext>
            </a:extLst>
          </p:cNvPr>
          <p:cNvCxnSpPr>
            <a:cxnSpLocks/>
          </p:cNvCxnSpPr>
          <p:nvPr/>
        </p:nvCxnSpPr>
        <p:spPr>
          <a:xfrm>
            <a:off x="1488837" y="2575086"/>
            <a:ext cx="455591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7726A54B-DA6B-4D5A-9F13-AE9FF6FF989A}"/>
              </a:ext>
            </a:extLst>
          </p:cNvPr>
          <p:cNvCxnSpPr>
            <a:cxnSpLocks/>
            <a:endCxn id="45" idx="4"/>
          </p:cNvCxnSpPr>
          <p:nvPr/>
        </p:nvCxnSpPr>
        <p:spPr>
          <a:xfrm flipV="1">
            <a:off x="2596616" y="1962959"/>
            <a:ext cx="0" cy="466592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连接符: 肘形 49">
            <a:extLst>
              <a:ext uri="{FF2B5EF4-FFF2-40B4-BE49-F238E27FC236}">
                <a16:creationId xmlns:a16="http://schemas.microsoft.com/office/drawing/2014/main" id="{CC5570B9-FCBE-4063-A25F-B56F3D166123}"/>
              </a:ext>
            </a:extLst>
          </p:cNvPr>
          <p:cNvCxnSpPr>
            <a:cxnSpLocks/>
            <a:endCxn id="42" idx="1"/>
          </p:cNvCxnSpPr>
          <p:nvPr/>
        </p:nvCxnSpPr>
        <p:spPr>
          <a:xfrm rot="5400000" flipH="1" flipV="1">
            <a:off x="3437522" y="2301192"/>
            <a:ext cx="1569234" cy="697903"/>
          </a:xfrm>
          <a:prstGeom prst="bentConnector2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连接符: 肘形 50">
            <a:extLst>
              <a:ext uri="{FF2B5EF4-FFF2-40B4-BE49-F238E27FC236}">
                <a16:creationId xmlns:a16="http://schemas.microsoft.com/office/drawing/2014/main" id="{F65E3F97-5BAC-436C-BDB2-8EAD89173A9F}"/>
              </a:ext>
            </a:extLst>
          </p:cNvPr>
          <p:cNvCxnSpPr/>
          <p:nvPr/>
        </p:nvCxnSpPr>
        <p:spPr>
          <a:xfrm rot="10800000" flipV="1">
            <a:off x="1488838" y="3419883"/>
            <a:ext cx="1411320" cy="614728"/>
          </a:xfrm>
          <a:prstGeom prst="bentConnector3">
            <a:avLst>
              <a:gd name="adj1" fmla="val 99930"/>
            </a:avLst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68BA73E9-3E2A-480E-B7FF-62CA1AC70625}"/>
              </a:ext>
            </a:extLst>
          </p:cNvPr>
          <p:cNvCxnSpPr/>
          <p:nvPr/>
        </p:nvCxnSpPr>
        <p:spPr>
          <a:xfrm flipH="1">
            <a:off x="2900157" y="3007505"/>
            <a:ext cx="2105" cy="413316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A7BBF869-66EF-4E3D-8E13-B53116D2E798}"/>
              </a:ext>
            </a:extLst>
          </p:cNvPr>
          <p:cNvCxnSpPr/>
          <p:nvPr/>
        </p:nvCxnSpPr>
        <p:spPr>
          <a:xfrm rot="5400000">
            <a:off x="1270968" y="3252764"/>
            <a:ext cx="859698" cy="720975"/>
          </a:xfrm>
          <a:prstGeom prst="bentConnector3">
            <a:avLst>
              <a:gd name="adj1" fmla="val 185"/>
            </a:avLst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BA15E133-DB0F-46A7-952D-0B693C736D04}"/>
              </a:ext>
            </a:extLst>
          </p:cNvPr>
          <p:cNvCxnSpPr/>
          <p:nvPr/>
        </p:nvCxnSpPr>
        <p:spPr>
          <a:xfrm>
            <a:off x="6337896" y="1854936"/>
            <a:ext cx="255688" cy="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DB9DCEE0-2887-421E-AAC1-0F203E5B83EE}"/>
              </a:ext>
            </a:extLst>
          </p:cNvPr>
          <p:cNvCxnSpPr>
            <a:stCxn id="26" idx="3"/>
          </p:cNvCxnSpPr>
          <p:nvPr/>
        </p:nvCxnSpPr>
        <p:spPr>
          <a:xfrm>
            <a:off x="6339320" y="2708834"/>
            <a:ext cx="281384" cy="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A92D858B-DD8B-4CFF-BAE2-8B5B0A58DE5E}"/>
              </a:ext>
            </a:extLst>
          </p:cNvPr>
          <p:cNvCxnSpPr/>
          <p:nvPr/>
        </p:nvCxnSpPr>
        <p:spPr>
          <a:xfrm flipV="1">
            <a:off x="6337865" y="3675142"/>
            <a:ext cx="282839" cy="333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046B7B0-89B3-4D4B-9D5A-DF56BD10B663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6319685" y="4898545"/>
            <a:ext cx="303497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箭头连接符 57">
            <a:extLst>
              <a:ext uri="{FF2B5EF4-FFF2-40B4-BE49-F238E27FC236}">
                <a16:creationId xmlns:a16="http://schemas.microsoft.com/office/drawing/2014/main" id="{EEF1B217-9F3C-443B-BD00-C7DAB239A448}"/>
              </a:ext>
            </a:extLst>
          </p:cNvPr>
          <p:cNvCxnSpPr>
            <a:cxnSpLocks/>
          </p:cNvCxnSpPr>
          <p:nvPr/>
        </p:nvCxnSpPr>
        <p:spPr>
          <a:xfrm>
            <a:off x="2812585" y="5114083"/>
            <a:ext cx="0" cy="756689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21AD9F09-2A4E-4410-809C-507A1BF646F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4032722" y="4898545"/>
            <a:ext cx="768334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id="{1AEBF938-CEED-44DC-81C4-AEB29E31E1A2}"/>
              </a:ext>
            </a:extLst>
          </p:cNvPr>
          <p:cNvCxnSpPr>
            <a:cxnSpLocks/>
          </p:cNvCxnSpPr>
          <p:nvPr/>
        </p:nvCxnSpPr>
        <p:spPr>
          <a:xfrm flipV="1">
            <a:off x="3663716" y="4111415"/>
            <a:ext cx="0" cy="549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箭头连接符 60">
            <a:extLst>
              <a:ext uri="{FF2B5EF4-FFF2-40B4-BE49-F238E27FC236}">
                <a16:creationId xmlns:a16="http://schemas.microsoft.com/office/drawing/2014/main" id="{5D022368-6A48-4BAA-A6E5-B7865004DA12}"/>
              </a:ext>
            </a:extLst>
          </p:cNvPr>
          <p:cNvCxnSpPr/>
          <p:nvPr/>
        </p:nvCxnSpPr>
        <p:spPr>
          <a:xfrm>
            <a:off x="2061303" y="3007505"/>
            <a:ext cx="0" cy="180772"/>
          </a:xfrm>
          <a:prstGeom prst="straightConnector1">
            <a:avLst/>
          </a:prstGeom>
          <a:ln w="190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7C551D1C-D1F9-4D09-8EA1-8780FA82F892}"/>
              </a:ext>
            </a:extLst>
          </p:cNvPr>
          <p:cNvCxnSpPr>
            <a:cxnSpLocks/>
          </p:cNvCxnSpPr>
          <p:nvPr/>
        </p:nvCxnSpPr>
        <p:spPr>
          <a:xfrm flipH="1">
            <a:off x="2900158" y="3421316"/>
            <a:ext cx="973029" cy="0"/>
          </a:xfrm>
          <a:prstGeom prst="straightConnector1">
            <a:avLst/>
          </a:prstGeom>
          <a:ln w="190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连接符: 曲线 62">
            <a:extLst>
              <a:ext uri="{FF2B5EF4-FFF2-40B4-BE49-F238E27FC236}">
                <a16:creationId xmlns:a16="http://schemas.microsoft.com/office/drawing/2014/main" id="{F08C1137-8AE5-4AC8-AD54-FCB2EBDCAF19}"/>
              </a:ext>
            </a:extLst>
          </p:cNvPr>
          <p:cNvCxnSpPr/>
          <p:nvPr/>
        </p:nvCxnSpPr>
        <p:spPr>
          <a:xfrm rot="5400000" flipH="1" flipV="1">
            <a:off x="450291" y="3632277"/>
            <a:ext cx="558837" cy="321772"/>
          </a:xfrm>
          <a:prstGeom prst="curvedConnector3">
            <a:avLst>
              <a:gd name="adj1" fmla="val 135507"/>
            </a:avLst>
          </a:prstGeom>
          <a:ln w="19050">
            <a:solidFill>
              <a:schemeClr val="tx1"/>
            </a:solidFill>
            <a:prstDash val="solid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7B5E1692-0855-45E9-8EFF-EF2C9A099743}"/>
              </a:ext>
            </a:extLst>
          </p:cNvPr>
          <p:cNvCxnSpPr/>
          <p:nvPr/>
        </p:nvCxnSpPr>
        <p:spPr>
          <a:xfrm>
            <a:off x="890595" y="3513126"/>
            <a:ext cx="71200" cy="529975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连接符: 肘形 64">
            <a:extLst>
              <a:ext uri="{FF2B5EF4-FFF2-40B4-BE49-F238E27FC236}">
                <a16:creationId xmlns:a16="http://schemas.microsoft.com/office/drawing/2014/main" id="{BDB0B90C-4B51-4D30-904C-EDE17554AF5C}"/>
              </a:ext>
            </a:extLst>
          </p:cNvPr>
          <p:cNvCxnSpPr/>
          <p:nvPr/>
        </p:nvCxnSpPr>
        <p:spPr>
          <a:xfrm flipV="1">
            <a:off x="2139038" y="5114083"/>
            <a:ext cx="342576" cy="287750"/>
          </a:xfrm>
          <a:prstGeom prst="bentConnector3">
            <a:avLst>
              <a:gd name="adj1" fmla="val 99956"/>
            </a:avLst>
          </a:prstGeom>
          <a:ln w="19050">
            <a:solidFill>
              <a:schemeClr val="tx1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>
            <a:extLst>
              <a:ext uri="{FF2B5EF4-FFF2-40B4-BE49-F238E27FC236}">
                <a16:creationId xmlns:a16="http://schemas.microsoft.com/office/drawing/2014/main" id="{87FBCEFD-63FE-4707-AE9C-32680843ED22}"/>
              </a:ext>
            </a:extLst>
          </p:cNvPr>
          <p:cNvSpPr/>
          <p:nvPr/>
        </p:nvSpPr>
        <p:spPr>
          <a:xfrm>
            <a:off x="1972109" y="2444489"/>
            <a:ext cx="192881" cy="211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b="1" dirty="0">
                <a:solidFill>
                  <a:srgbClr val="A50021"/>
                </a:solidFill>
              </a:rPr>
              <a:t> </a:t>
            </a: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17ED67A0-3CA0-4375-BB95-DFC061511FE2}"/>
              </a:ext>
            </a:extLst>
          </p:cNvPr>
          <p:cNvSpPr/>
          <p:nvPr/>
        </p:nvSpPr>
        <p:spPr>
          <a:xfrm>
            <a:off x="121381" y="917844"/>
            <a:ext cx="8841195" cy="5558125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箭头: 直角上 70">
            <a:extLst>
              <a:ext uri="{FF2B5EF4-FFF2-40B4-BE49-F238E27FC236}">
                <a16:creationId xmlns:a16="http://schemas.microsoft.com/office/drawing/2014/main" id="{816DB862-8009-426F-853A-E088882E6053}"/>
              </a:ext>
            </a:extLst>
          </p:cNvPr>
          <p:cNvSpPr/>
          <p:nvPr/>
        </p:nvSpPr>
        <p:spPr>
          <a:xfrm rot="5400000">
            <a:off x="1751450" y="2550871"/>
            <a:ext cx="1406601" cy="160136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6BBF6BEA-21AE-49D5-9520-CE9FB7BFB1C1}"/>
              </a:ext>
            </a:extLst>
          </p:cNvPr>
          <p:cNvSpPr/>
          <p:nvPr/>
        </p:nvSpPr>
        <p:spPr>
          <a:xfrm>
            <a:off x="1378786" y="991625"/>
            <a:ext cx="2367888" cy="1657445"/>
          </a:xfrm>
          <a:custGeom>
            <a:avLst/>
            <a:gdLst>
              <a:gd name="connsiteX0" fmla="*/ 0 w 2367888"/>
              <a:gd name="connsiteY0" fmla="*/ 276296 h 1657445"/>
              <a:gd name="connsiteX1" fmla="*/ 276296 w 2367888"/>
              <a:gd name="connsiteY1" fmla="*/ 0 h 1657445"/>
              <a:gd name="connsiteX2" fmla="*/ 2091592 w 2367888"/>
              <a:gd name="connsiteY2" fmla="*/ 0 h 1657445"/>
              <a:gd name="connsiteX3" fmla="*/ 2367888 w 2367888"/>
              <a:gd name="connsiteY3" fmla="*/ 276296 h 1657445"/>
              <a:gd name="connsiteX4" fmla="*/ 2367888 w 2367888"/>
              <a:gd name="connsiteY4" fmla="*/ 1381149 h 1657445"/>
              <a:gd name="connsiteX5" fmla="*/ 2091592 w 2367888"/>
              <a:gd name="connsiteY5" fmla="*/ 1657445 h 1657445"/>
              <a:gd name="connsiteX6" fmla="*/ 276296 w 2367888"/>
              <a:gd name="connsiteY6" fmla="*/ 1657445 h 1657445"/>
              <a:gd name="connsiteX7" fmla="*/ 0 w 2367888"/>
              <a:gd name="connsiteY7" fmla="*/ 1381149 h 1657445"/>
              <a:gd name="connsiteX8" fmla="*/ 0 w 2367888"/>
              <a:gd name="connsiteY8" fmla="*/ 276296 h 1657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7888" h="1657445">
                <a:moveTo>
                  <a:pt x="0" y="276296"/>
                </a:moveTo>
                <a:cubicBezTo>
                  <a:pt x="0" y="123702"/>
                  <a:pt x="123702" y="0"/>
                  <a:pt x="276296" y="0"/>
                </a:cubicBezTo>
                <a:lnTo>
                  <a:pt x="2091592" y="0"/>
                </a:lnTo>
                <a:cubicBezTo>
                  <a:pt x="2244186" y="0"/>
                  <a:pt x="2367888" y="123702"/>
                  <a:pt x="2367888" y="276296"/>
                </a:cubicBezTo>
                <a:lnTo>
                  <a:pt x="2367888" y="1381149"/>
                </a:lnTo>
                <a:cubicBezTo>
                  <a:pt x="2367888" y="1533743"/>
                  <a:pt x="2244186" y="1657445"/>
                  <a:pt x="2091592" y="1657445"/>
                </a:cubicBezTo>
                <a:lnTo>
                  <a:pt x="276296" y="1657445"/>
                </a:lnTo>
                <a:cubicBezTo>
                  <a:pt x="123702" y="1657445"/>
                  <a:pt x="0" y="1533743"/>
                  <a:pt x="0" y="1381149"/>
                </a:cubicBezTo>
                <a:lnTo>
                  <a:pt x="0" y="276296"/>
                </a:lnTo>
                <a:close/>
              </a:path>
            </a:pathLst>
          </a:cu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1414" tIns="191414" rIns="191414" bIns="191414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900" kern="1200" dirty="0"/>
              <a:t>Metrics to investigate</a:t>
            </a: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3D198545-0E89-437B-B2D1-1527E69953A7}"/>
              </a:ext>
            </a:extLst>
          </p:cNvPr>
          <p:cNvSpPr/>
          <p:nvPr/>
        </p:nvSpPr>
        <p:spPr>
          <a:xfrm>
            <a:off x="3746675" y="1149700"/>
            <a:ext cx="1722176" cy="133962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6" name="箭头: 直角上 75">
            <a:extLst>
              <a:ext uri="{FF2B5EF4-FFF2-40B4-BE49-F238E27FC236}">
                <a16:creationId xmlns:a16="http://schemas.microsoft.com/office/drawing/2014/main" id="{B3D34654-4819-4411-86AB-922895774090}"/>
              </a:ext>
            </a:extLst>
          </p:cNvPr>
          <p:cNvSpPr/>
          <p:nvPr/>
        </p:nvSpPr>
        <p:spPr>
          <a:xfrm rot="5400000">
            <a:off x="3714682" y="4412729"/>
            <a:ext cx="1406601" cy="1601366"/>
          </a:xfrm>
          <a:prstGeom prst="bentUpArrow">
            <a:avLst>
              <a:gd name="adj1" fmla="val 32840"/>
              <a:gd name="adj2" fmla="val 25000"/>
              <a:gd name="adj3" fmla="val 35780"/>
            </a:avLst>
          </a:prstGeom>
          <a:solidFill>
            <a:srgbClr val="92D05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7" name="任意多边形: 形状 76">
            <a:extLst>
              <a:ext uri="{FF2B5EF4-FFF2-40B4-BE49-F238E27FC236}">
                <a16:creationId xmlns:a16="http://schemas.microsoft.com/office/drawing/2014/main" id="{D38D73B9-7C01-45EC-9AED-8FB07615514F}"/>
              </a:ext>
            </a:extLst>
          </p:cNvPr>
          <p:cNvSpPr/>
          <p:nvPr/>
        </p:nvSpPr>
        <p:spPr>
          <a:xfrm>
            <a:off x="3342018" y="2853483"/>
            <a:ext cx="2367888" cy="1657445"/>
          </a:xfrm>
          <a:custGeom>
            <a:avLst/>
            <a:gdLst>
              <a:gd name="connsiteX0" fmla="*/ 0 w 2367888"/>
              <a:gd name="connsiteY0" fmla="*/ 276296 h 1657445"/>
              <a:gd name="connsiteX1" fmla="*/ 276296 w 2367888"/>
              <a:gd name="connsiteY1" fmla="*/ 0 h 1657445"/>
              <a:gd name="connsiteX2" fmla="*/ 2091592 w 2367888"/>
              <a:gd name="connsiteY2" fmla="*/ 0 h 1657445"/>
              <a:gd name="connsiteX3" fmla="*/ 2367888 w 2367888"/>
              <a:gd name="connsiteY3" fmla="*/ 276296 h 1657445"/>
              <a:gd name="connsiteX4" fmla="*/ 2367888 w 2367888"/>
              <a:gd name="connsiteY4" fmla="*/ 1381149 h 1657445"/>
              <a:gd name="connsiteX5" fmla="*/ 2091592 w 2367888"/>
              <a:gd name="connsiteY5" fmla="*/ 1657445 h 1657445"/>
              <a:gd name="connsiteX6" fmla="*/ 276296 w 2367888"/>
              <a:gd name="connsiteY6" fmla="*/ 1657445 h 1657445"/>
              <a:gd name="connsiteX7" fmla="*/ 0 w 2367888"/>
              <a:gd name="connsiteY7" fmla="*/ 1381149 h 1657445"/>
              <a:gd name="connsiteX8" fmla="*/ 0 w 2367888"/>
              <a:gd name="connsiteY8" fmla="*/ 276296 h 1657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7888" h="1657445">
                <a:moveTo>
                  <a:pt x="0" y="276296"/>
                </a:moveTo>
                <a:cubicBezTo>
                  <a:pt x="0" y="123702"/>
                  <a:pt x="123702" y="0"/>
                  <a:pt x="276296" y="0"/>
                </a:cubicBezTo>
                <a:lnTo>
                  <a:pt x="2091592" y="0"/>
                </a:lnTo>
                <a:cubicBezTo>
                  <a:pt x="2244186" y="0"/>
                  <a:pt x="2367888" y="123702"/>
                  <a:pt x="2367888" y="276296"/>
                </a:cubicBezTo>
                <a:lnTo>
                  <a:pt x="2367888" y="1381149"/>
                </a:lnTo>
                <a:cubicBezTo>
                  <a:pt x="2367888" y="1533743"/>
                  <a:pt x="2244186" y="1657445"/>
                  <a:pt x="2091592" y="1657445"/>
                </a:cubicBezTo>
                <a:lnTo>
                  <a:pt x="276296" y="1657445"/>
                </a:lnTo>
                <a:cubicBezTo>
                  <a:pt x="123702" y="1657445"/>
                  <a:pt x="0" y="1533743"/>
                  <a:pt x="0" y="1381149"/>
                </a:cubicBezTo>
                <a:lnTo>
                  <a:pt x="0" y="276296"/>
                </a:ln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1414" tIns="191414" rIns="191414" bIns="191414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900" kern="1200" dirty="0"/>
              <a:t>Symptoms</a:t>
            </a: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AEA75D67-2BA1-4389-9527-7CB92B00978C}"/>
              </a:ext>
            </a:extLst>
          </p:cNvPr>
          <p:cNvSpPr/>
          <p:nvPr/>
        </p:nvSpPr>
        <p:spPr>
          <a:xfrm>
            <a:off x="5709906" y="3011559"/>
            <a:ext cx="1722176" cy="133962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9" name="任意多边形: 形状 78">
            <a:extLst>
              <a:ext uri="{FF2B5EF4-FFF2-40B4-BE49-F238E27FC236}">
                <a16:creationId xmlns:a16="http://schemas.microsoft.com/office/drawing/2014/main" id="{8769740B-095B-4523-B1D7-A7848E4E12DC}"/>
              </a:ext>
            </a:extLst>
          </p:cNvPr>
          <p:cNvSpPr/>
          <p:nvPr/>
        </p:nvSpPr>
        <p:spPr>
          <a:xfrm>
            <a:off x="5305249" y="4715341"/>
            <a:ext cx="2367888" cy="1657445"/>
          </a:xfrm>
          <a:custGeom>
            <a:avLst/>
            <a:gdLst>
              <a:gd name="connsiteX0" fmla="*/ 0 w 2367888"/>
              <a:gd name="connsiteY0" fmla="*/ 276296 h 1657445"/>
              <a:gd name="connsiteX1" fmla="*/ 276296 w 2367888"/>
              <a:gd name="connsiteY1" fmla="*/ 0 h 1657445"/>
              <a:gd name="connsiteX2" fmla="*/ 2091592 w 2367888"/>
              <a:gd name="connsiteY2" fmla="*/ 0 h 1657445"/>
              <a:gd name="connsiteX3" fmla="*/ 2367888 w 2367888"/>
              <a:gd name="connsiteY3" fmla="*/ 276296 h 1657445"/>
              <a:gd name="connsiteX4" fmla="*/ 2367888 w 2367888"/>
              <a:gd name="connsiteY4" fmla="*/ 1381149 h 1657445"/>
              <a:gd name="connsiteX5" fmla="*/ 2091592 w 2367888"/>
              <a:gd name="connsiteY5" fmla="*/ 1657445 h 1657445"/>
              <a:gd name="connsiteX6" fmla="*/ 276296 w 2367888"/>
              <a:gd name="connsiteY6" fmla="*/ 1657445 h 1657445"/>
              <a:gd name="connsiteX7" fmla="*/ 0 w 2367888"/>
              <a:gd name="connsiteY7" fmla="*/ 1381149 h 1657445"/>
              <a:gd name="connsiteX8" fmla="*/ 0 w 2367888"/>
              <a:gd name="connsiteY8" fmla="*/ 276296 h 1657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7888" h="1657445">
                <a:moveTo>
                  <a:pt x="0" y="276296"/>
                </a:moveTo>
                <a:cubicBezTo>
                  <a:pt x="0" y="123702"/>
                  <a:pt x="123702" y="0"/>
                  <a:pt x="276296" y="0"/>
                </a:cubicBezTo>
                <a:lnTo>
                  <a:pt x="2091592" y="0"/>
                </a:lnTo>
                <a:cubicBezTo>
                  <a:pt x="2244186" y="0"/>
                  <a:pt x="2367888" y="123702"/>
                  <a:pt x="2367888" y="276296"/>
                </a:cubicBezTo>
                <a:lnTo>
                  <a:pt x="2367888" y="1381149"/>
                </a:lnTo>
                <a:cubicBezTo>
                  <a:pt x="2367888" y="1533743"/>
                  <a:pt x="2244186" y="1657445"/>
                  <a:pt x="2091592" y="1657445"/>
                </a:cubicBezTo>
                <a:lnTo>
                  <a:pt x="276296" y="1657445"/>
                </a:lnTo>
                <a:cubicBezTo>
                  <a:pt x="123702" y="1657445"/>
                  <a:pt x="0" y="1533743"/>
                  <a:pt x="0" y="1381149"/>
                </a:cubicBezTo>
                <a:lnTo>
                  <a:pt x="0" y="276296"/>
                </a:lnTo>
                <a:close/>
              </a:path>
            </a:pathLst>
          </a:custGeom>
          <a:solidFill>
            <a:srgbClr val="00206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1414" tIns="191414" rIns="191414" bIns="191414" numCol="1" spcCol="1270" anchor="ctr" anchorCtr="0">
            <a:noAutofit/>
          </a:bodyPr>
          <a:lstStyle/>
          <a:p>
            <a:pPr marL="0" lvl="0" indent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900" kern="1200" dirty="0"/>
              <a:t>Optimization suggestion</a:t>
            </a:r>
          </a:p>
        </p:txBody>
      </p:sp>
      <p:cxnSp>
        <p:nvCxnSpPr>
          <p:cNvPr id="75" name="连接符: 曲线 74">
            <a:extLst>
              <a:ext uri="{FF2B5EF4-FFF2-40B4-BE49-F238E27FC236}">
                <a16:creationId xmlns:a16="http://schemas.microsoft.com/office/drawing/2014/main" id="{D2589C2A-CFF6-4E63-BD95-ED8D40DD09C9}"/>
              </a:ext>
            </a:extLst>
          </p:cNvPr>
          <p:cNvCxnSpPr/>
          <p:nvPr/>
        </p:nvCxnSpPr>
        <p:spPr>
          <a:xfrm rot="10800000">
            <a:off x="3746091" y="1769806"/>
            <a:ext cx="3923071" cy="3706762"/>
          </a:xfrm>
          <a:prstGeom prst="curvedConnector3">
            <a:avLst>
              <a:gd name="adj1" fmla="val -5388"/>
            </a:avLst>
          </a:prstGeom>
          <a:ln w="3810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239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72" grpId="0" animBg="1"/>
      <p:bldP spid="77" grpId="0" animBg="1"/>
      <p:bldP spid="7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4" y="240886"/>
            <a:ext cx="9097790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 – </a:t>
            </a:r>
            <a:r>
              <a:rPr lang="en-US" dirty="0" err="1"/>
              <a:t>Callstack</a:t>
            </a:r>
            <a:r>
              <a:rPr lang="en-US" dirty="0"/>
              <a:t> inside HTM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How sampling works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E7E29AF2-D0E3-451D-B667-7B27036451AE}"/>
              </a:ext>
            </a:extLst>
          </p:cNvPr>
          <p:cNvCxnSpPr>
            <a:cxnSpLocks/>
          </p:cNvCxnSpPr>
          <p:nvPr/>
        </p:nvCxnSpPr>
        <p:spPr>
          <a:xfrm>
            <a:off x="3039419" y="1816956"/>
            <a:ext cx="0" cy="3576688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F5DF7F74-BA4A-43F2-8CC8-4B6DAD286F55}"/>
              </a:ext>
            </a:extLst>
          </p:cNvPr>
          <p:cNvSpPr txBox="1"/>
          <p:nvPr/>
        </p:nvSpPr>
        <p:spPr>
          <a:xfrm>
            <a:off x="1192234" y="5316700"/>
            <a:ext cx="2981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eorgia" panose="02040502050405020303" pitchFamily="18" charset="0"/>
                <a:cs typeface="Helvetica" panose="020B0604020202020204" pitchFamily="34" charset="0"/>
              </a:rPr>
              <a:t>main program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0FA7957-55C8-4D50-A38E-9F2FDD1EA48C}"/>
              </a:ext>
            </a:extLst>
          </p:cNvPr>
          <p:cNvSpPr txBox="1"/>
          <p:nvPr/>
        </p:nvSpPr>
        <p:spPr>
          <a:xfrm>
            <a:off x="5360799" y="3981384"/>
            <a:ext cx="2634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profiler routine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54C1847-9900-4895-A01B-C3D612CCE58C}"/>
              </a:ext>
            </a:extLst>
          </p:cNvPr>
          <p:cNvCxnSpPr>
            <a:cxnSpLocks/>
          </p:cNvCxnSpPr>
          <p:nvPr/>
        </p:nvCxnSpPr>
        <p:spPr>
          <a:xfrm flipV="1">
            <a:off x="3039419" y="3243745"/>
            <a:ext cx="1977256" cy="14483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A5A8A42B-F692-4B70-A50D-17AD5D9119A7}"/>
              </a:ext>
            </a:extLst>
          </p:cNvPr>
          <p:cNvCxnSpPr>
            <a:cxnSpLocks/>
          </p:cNvCxnSpPr>
          <p:nvPr/>
        </p:nvCxnSpPr>
        <p:spPr>
          <a:xfrm flipH="1" flipV="1">
            <a:off x="3090672" y="3429000"/>
            <a:ext cx="1926004" cy="33008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03A90FED-3514-4D52-8985-DF226BE652B0}"/>
              </a:ext>
            </a:extLst>
          </p:cNvPr>
          <p:cNvSpPr txBox="1"/>
          <p:nvPr/>
        </p:nvSpPr>
        <p:spPr>
          <a:xfrm>
            <a:off x="896420" y="3080022"/>
            <a:ext cx="2273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</a:rPr>
              <a:t>PMU Sample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0C875F08-C440-43BC-BE4B-41F88F491AA2}"/>
              </a:ext>
            </a:extLst>
          </p:cNvPr>
          <p:cNvSpPr/>
          <p:nvPr/>
        </p:nvSpPr>
        <p:spPr>
          <a:xfrm>
            <a:off x="5039977" y="3039793"/>
            <a:ext cx="3537368" cy="939615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Retrieve </a:t>
            </a:r>
            <a:r>
              <a:rPr lang="en-US" sz="2200" dirty="0" err="1">
                <a:latin typeface="Helvetica" panose="020B0604020202020204" pitchFamily="34" charset="0"/>
                <a:cs typeface="Helvetica" panose="020B0604020202020204" pitchFamily="34" charset="0"/>
              </a:rPr>
              <a:t>callstack</a:t>
            </a: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 here</a:t>
            </a:r>
          </a:p>
          <a:p>
            <a:pPr marL="342900" indent="-342900">
              <a:buAutoNum type="arabicPeriod"/>
            </a:pP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Attribute metrics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8090746-997B-4C69-BBE6-FAE56CE59584}"/>
              </a:ext>
            </a:extLst>
          </p:cNvPr>
          <p:cNvSpPr txBox="1"/>
          <p:nvPr/>
        </p:nvSpPr>
        <p:spPr>
          <a:xfrm rot="21302092">
            <a:off x="3382603" y="2890580"/>
            <a:ext cx="1564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suspend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002E6D3-C4B5-42F0-8729-B8524D4014F9}"/>
              </a:ext>
            </a:extLst>
          </p:cNvPr>
          <p:cNvSpPr txBox="1"/>
          <p:nvPr/>
        </p:nvSpPr>
        <p:spPr>
          <a:xfrm rot="280314">
            <a:off x="3417760" y="3668356"/>
            <a:ext cx="1564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resume</a:t>
            </a:r>
          </a:p>
        </p:txBody>
      </p:sp>
    </p:spTree>
    <p:extLst>
      <p:ext uri="{BB962C8B-B14F-4D97-AF65-F5344CB8AC3E}">
        <p14:creationId xmlns:p14="http://schemas.microsoft.com/office/powerpoint/2010/main" val="359139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3" grpId="0" animBg="1"/>
      <p:bldP spid="21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4" y="240886"/>
            <a:ext cx="9107622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 – </a:t>
            </a:r>
            <a:r>
              <a:rPr lang="en-US" dirty="0" err="1"/>
              <a:t>Callstack</a:t>
            </a:r>
            <a:r>
              <a:rPr lang="en-US" dirty="0"/>
              <a:t> inside HTM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How sampling works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336" y="6518376"/>
            <a:ext cx="984019" cy="365125"/>
          </a:xfrm>
        </p:spPr>
        <p:txBody>
          <a:bodyPr/>
          <a:lstStyle/>
          <a:p>
            <a:fld id="{F7C493FE-999C-426B-B18C-6FA7D44880EE}" type="slidenum">
              <a:rPr lang="en-US" smtClean="0"/>
              <a:t>14</a:t>
            </a:fld>
            <a:endParaRPr 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01B5C43D-5E79-4B81-8C31-6A2BAB63B5BE}"/>
              </a:ext>
            </a:extLst>
          </p:cNvPr>
          <p:cNvCxnSpPr>
            <a:cxnSpLocks/>
          </p:cNvCxnSpPr>
          <p:nvPr/>
        </p:nvCxnSpPr>
        <p:spPr>
          <a:xfrm>
            <a:off x="2909373" y="4798600"/>
            <a:ext cx="0" cy="826265"/>
          </a:xfrm>
          <a:prstGeom prst="straightConnector1">
            <a:avLst/>
          </a:prstGeom>
          <a:ln w="444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777410AD-6E09-4A99-AB49-764F25E1DC0B}"/>
              </a:ext>
            </a:extLst>
          </p:cNvPr>
          <p:cNvSpPr txBox="1"/>
          <p:nvPr/>
        </p:nvSpPr>
        <p:spPr>
          <a:xfrm>
            <a:off x="1299018" y="5589211"/>
            <a:ext cx="2963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eorgia" panose="02040502050405020303" pitchFamily="18" charset="0"/>
                <a:cs typeface="Helvetica" panose="020B0604020202020204" pitchFamily="34" charset="0"/>
              </a:rPr>
              <a:t>main program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D41A652-A673-4D62-9574-6FC9D494E456}"/>
              </a:ext>
            </a:extLst>
          </p:cNvPr>
          <p:cNvSpPr txBox="1"/>
          <p:nvPr/>
        </p:nvSpPr>
        <p:spPr>
          <a:xfrm>
            <a:off x="837957" y="1755311"/>
            <a:ext cx="38685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  <a:latin typeface="Georgia" panose="02040502050405020303" pitchFamily="18" charset="0"/>
              </a:rPr>
              <a:t>TM_BEGIN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01020F8-4AA6-44DC-82F2-5728023D3641}"/>
              </a:ext>
            </a:extLst>
          </p:cNvPr>
          <p:cNvSpPr txBox="1"/>
          <p:nvPr/>
        </p:nvSpPr>
        <p:spPr>
          <a:xfrm>
            <a:off x="118221" y="2853953"/>
            <a:ext cx="2273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</a:rPr>
              <a:t>PMU Sample A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1DEBC67E-4A43-4982-91F0-DABDCD63EBFA}"/>
              </a:ext>
            </a:extLst>
          </p:cNvPr>
          <p:cNvCxnSpPr>
            <a:cxnSpLocks/>
          </p:cNvCxnSpPr>
          <p:nvPr/>
        </p:nvCxnSpPr>
        <p:spPr>
          <a:xfrm>
            <a:off x="2280488" y="4798600"/>
            <a:ext cx="1235686" cy="0"/>
          </a:xfrm>
          <a:prstGeom prst="straightConnector1">
            <a:avLst/>
          </a:prstGeom>
          <a:ln w="444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F8A743C8-BD7A-4946-B7A5-71012F513BF2}"/>
              </a:ext>
            </a:extLst>
          </p:cNvPr>
          <p:cNvCxnSpPr>
            <a:cxnSpLocks/>
          </p:cNvCxnSpPr>
          <p:nvPr/>
        </p:nvCxnSpPr>
        <p:spPr>
          <a:xfrm flipV="1">
            <a:off x="2311703" y="2557200"/>
            <a:ext cx="0" cy="2241401"/>
          </a:xfrm>
          <a:prstGeom prst="straightConnector1">
            <a:avLst/>
          </a:prstGeom>
          <a:ln w="444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11AE7C31-D349-4A34-B473-2932FA9C695B}"/>
              </a:ext>
            </a:extLst>
          </p:cNvPr>
          <p:cNvCxnSpPr>
            <a:cxnSpLocks/>
          </p:cNvCxnSpPr>
          <p:nvPr/>
        </p:nvCxnSpPr>
        <p:spPr>
          <a:xfrm flipV="1">
            <a:off x="3516174" y="2557200"/>
            <a:ext cx="0" cy="2241401"/>
          </a:xfrm>
          <a:prstGeom prst="straightConnector1">
            <a:avLst/>
          </a:prstGeom>
          <a:ln w="444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0C26C940-5E27-4CAE-A2A3-36AA70E40100}"/>
              </a:ext>
            </a:extLst>
          </p:cNvPr>
          <p:cNvCxnSpPr>
            <a:cxnSpLocks/>
          </p:cNvCxnSpPr>
          <p:nvPr/>
        </p:nvCxnSpPr>
        <p:spPr>
          <a:xfrm flipH="1">
            <a:off x="2280488" y="2563241"/>
            <a:ext cx="1235686" cy="0"/>
          </a:xfrm>
          <a:prstGeom prst="straightConnector1">
            <a:avLst/>
          </a:prstGeom>
          <a:ln w="444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0647FD85-91C1-4DCF-BDD4-5FC8C7F0D432}"/>
              </a:ext>
            </a:extLst>
          </p:cNvPr>
          <p:cNvCxnSpPr>
            <a:cxnSpLocks/>
          </p:cNvCxnSpPr>
          <p:nvPr/>
        </p:nvCxnSpPr>
        <p:spPr>
          <a:xfrm flipV="1">
            <a:off x="2909373" y="1757132"/>
            <a:ext cx="0" cy="800068"/>
          </a:xfrm>
          <a:prstGeom prst="straightConnector1">
            <a:avLst/>
          </a:prstGeom>
          <a:ln w="44450"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DD30961E-D06C-4B84-9C21-79681A9B443E}"/>
              </a:ext>
            </a:extLst>
          </p:cNvPr>
          <p:cNvCxnSpPr>
            <a:cxnSpLocks/>
          </p:cNvCxnSpPr>
          <p:nvPr/>
        </p:nvCxnSpPr>
        <p:spPr>
          <a:xfrm>
            <a:off x="1608459" y="2245300"/>
            <a:ext cx="1300914" cy="0"/>
          </a:xfrm>
          <a:prstGeom prst="line">
            <a:avLst/>
          </a:prstGeom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07F55BAF-A0AF-4E68-BF1B-D80613D1BDB1}"/>
              </a:ext>
            </a:extLst>
          </p:cNvPr>
          <p:cNvCxnSpPr>
            <a:cxnSpLocks/>
          </p:cNvCxnSpPr>
          <p:nvPr/>
        </p:nvCxnSpPr>
        <p:spPr>
          <a:xfrm>
            <a:off x="1615805" y="5100336"/>
            <a:ext cx="1300914" cy="0"/>
          </a:xfrm>
          <a:prstGeom prst="line">
            <a:avLst/>
          </a:prstGeom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944A87B-FA83-4F08-B157-9457F2F354D0}"/>
              </a:ext>
            </a:extLst>
          </p:cNvPr>
          <p:cNvSpPr txBox="1"/>
          <p:nvPr/>
        </p:nvSpPr>
        <p:spPr>
          <a:xfrm rot="5400000">
            <a:off x="1077601" y="3968216"/>
            <a:ext cx="2025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  <a:cs typeface="Helvetica" panose="020B0604020202020204" pitchFamily="34" charset="0"/>
              </a:rPr>
              <a:t>HTM path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6B59B54-B5F2-43E8-99C5-9C9A1902F9ED}"/>
              </a:ext>
            </a:extLst>
          </p:cNvPr>
          <p:cNvSpPr txBox="1"/>
          <p:nvPr/>
        </p:nvSpPr>
        <p:spPr>
          <a:xfrm rot="5400000">
            <a:off x="2250213" y="3681924"/>
            <a:ext cx="2025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  <a:cs typeface="Helvetica" panose="020B0604020202020204" pitchFamily="34" charset="0"/>
              </a:rPr>
              <a:t>fallback path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740105C-6B2D-4EC3-ABE3-D3BC10E3F5CC}"/>
              </a:ext>
            </a:extLst>
          </p:cNvPr>
          <p:cNvSpPr txBox="1"/>
          <p:nvPr/>
        </p:nvSpPr>
        <p:spPr>
          <a:xfrm>
            <a:off x="863327" y="5141849"/>
            <a:ext cx="32942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0070C0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TM_END</a:t>
            </a:r>
          </a:p>
        </p:txBody>
      </p:sp>
      <p:sp>
        <p:nvSpPr>
          <p:cNvPr id="32" name="任意多边形: 形状 31">
            <a:extLst>
              <a:ext uri="{FF2B5EF4-FFF2-40B4-BE49-F238E27FC236}">
                <a16:creationId xmlns:a16="http://schemas.microsoft.com/office/drawing/2014/main" id="{23F1E0B2-90E9-40F3-BAB3-AADC6B20B2B9}"/>
              </a:ext>
            </a:extLst>
          </p:cNvPr>
          <p:cNvSpPr/>
          <p:nvPr/>
        </p:nvSpPr>
        <p:spPr>
          <a:xfrm rot="6402501" flipH="1" flipV="1">
            <a:off x="2297072" y="4135408"/>
            <a:ext cx="455647" cy="401205"/>
          </a:xfrm>
          <a:custGeom>
            <a:avLst/>
            <a:gdLst>
              <a:gd name="connsiteX0" fmla="*/ 373564 w 1244073"/>
              <a:gd name="connsiteY0" fmla="*/ 0 h 4484217"/>
              <a:gd name="connsiteX1" fmla="*/ 44380 w 1244073"/>
              <a:gd name="connsiteY1" fmla="*/ 2823667 h 4484217"/>
              <a:gd name="connsiteX2" fmla="*/ 1244073 w 1244073"/>
              <a:gd name="connsiteY2" fmla="*/ 4484217 h 448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44073" h="4484217">
                <a:moveTo>
                  <a:pt x="373564" y="0"/>
                </a:moveTo>
                <a:cubicBezTo>
                  <a:pt x="136429" y="1038149"/>
                  <a:pt x="-100705" y="2076298"/>
                  <a:pt x="44380" y="2823667"/>
                </a:cubicBezTo>
                <a:cubicBezTo>
                  <a:pt x="189465" y="3571037"/>
                  <a:pt x="716769" y="4027627"/>
                  <a:pt x="1244073" y="4484217"/>
                </a:cubicBezTo>
              </a:path>
            </a:pathLst>
          </a:custGeom>
          <a:noFill/>
          <a:ln w="25400">
            <a:solidFill>
              <a:srgbClr val="FF0000"/>
            </a:solidFill>
            <a:prstDash val="sysDash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D51BCE43-C67A-47BB-BA2D-CABB637E778C}"/>
              </a:ext>
            </a:extLst>
          </p:cNvPr>
          <p:cNvCxnSpPr>
            <a:cxnSpLocks/>
            <a:stCxn id="32" idx="2"/>
          </p:cNvCxnSpPr>
          <p:nvPr/>
        </p:nvCxnSpPr>
        <p:spPr>
          <a:xfrm flipV="1">
            <a:off x="2782528" y="2557203"/>
            <a:ext cx="134192" cy="1618276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headEnd type="none" w="med" len="med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8F528633-D8DA-4E9F-B094-D98977C2FC02}"/>
              </a:ext>
            </a:extLst>
          </p:cNvPr>
          <p:cNvSpPr txBox="1"/>
          <p:nvPr/>
        </p:nvSpPr>
        <p:spPr>
          <a:xfrm>
            <a:off x="3571394" y="2294473"/>
            <a:ext cx="22730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</a:rPr>
              <a:t>PMU Sample B</a:t>
            </a:r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700534EA-5185-4435-B9BA-2F6FA4663F23}"/>
              </a:ext>
            </a:extLst>
          </p:cNvPr>
          <p:cNvCxnSpPr>
            <a:cxnSpLocks/>
          </p:cNvCxnSpPr>
          <p:nvPr/>
        </p:nvCxnSpPr>
        <p:spPr>
          <a:xfrm flipV="1">
            <a:off x="2365165" y="2622039"/>
            <a:ext cx="521765" cy="524041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headEnd type="none" w="med" len="med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CD34FA3-9E4F-4DD5-8933-8FCE1392D81C}"/>
              </a:ext>
            </a:extLst>
          </p:cNvPr>
          <p:cNvCxnSpPr>
            <a:cxnSpLocks/>
          </p:cNvCxnSpPr>
          <p:nvPr/>
        </p:nvCxnSpPr>
        <p:spPr>
          <a:xfrm>
            <a:off x="2909373" y="2566794"/>
            <a:ext cx="617843" cy="0"/>
          </a:xfrm>
          <a:prstGeom prst="straightConnector1">
            <a:avLst/>
          </a:prstGeom>
          <a:ln w="4445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F623A824-5C54-481A-AA0F-9B9828B4CA2F}"/>
              </a:ext>
            </a:extLst>
          </p:cNvPr>
          <p:cNvCxnSpPr>
            <a:cxnSpLocks/>
          </p:cNvCxnSpPr>
          <p:nvPr/>
        </p:nvCxnSpPr>
        <p:spPr>
          <a:xfrm flipV="1">
            <a:off x="3522326" y="2566794"/>
            <a:ext cx="0" cy="145179"/>
          </a:xfrm>
          <a:prstGeom prst="straightConnector1">
            <a:avLst/>
          </a:prstGeom>
          <a:ln w="4445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B4EE8220-39B8-4DB5-A372-8E368B7861B8}"/>
              </a:ext>
            </a:extLst>
          </p:cNvPr>
          <p:cNvCxnSpPr>
            <a:cxnSpLocks/>
          </p:cNvCxnSpPr>
          <p:nvPr/>
        </p:nvCxnSpPr>
        <p:spPr>
          <a:xfrm>
            <a:off x="3571394" y="2740783"/>
            <a:ext cx="1621691" cy="5914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5EAFCEF4-444F-4FFA-A8E3-7AB8B8AA6C17}"/>
              </a:ext>
            </a:extLst>
          </p:cNvPr>
          <p:cNvCxnSpPr>
            <a:cxnSpLocks/>
          </p:cNvCxnSpPr>
          <p:nvPr/>
        </p:nvCxnSpPr>
        <p:spPr>
          <a:xfrm flipH="1" flipV="1">
            <a:off x="3571394" y="2809037"/>
            <a:ext cx="1621692" cy="103849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FD68F086-BBD9-4FE3-B6A7-81370A223695}"/>
              </a:ext>
            </a:extLst>
          </p:cNvPr>
          <p:cNvSpPr/>
          <p:nvPr/>
        </p:nvSpPr>
        <p:spPr>
          <a:xfrm>
            <a:off x="5216387" y="3128242"/>
            <a:ext cx="3537368" cy="939615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Retrieve </a:t>
            </a:r>
            <a:r>
              <a:rPr lang="en-US" sz="2200" dirty="0" err="1">
                <a:latin typeface="Helvetica" panose="020B0604020202020204" pitchFamily="34" charset="0"/>
                <a:cs typeface="Helvetica" panose="020B0604020202020204" pitchFamily="34" charset="0"/>
              </a:rPr>
              <a:t>callstack</a:t>
            </a: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 here</a:t>
            </a:r>
          </a:p>
          <a:p>
            <a:pPr marL="342900" indent="-342900">
              <a:buAutoNum type="arabicPeriod"/>
            </a:pPr>
            <a:r>
              <a:rPr lang="en-US" sz="2200" dirty="0">
                <a:latin typeface="Helvetica" panose="020B0604020202020204" pitchFamily="34" charset="0"/>
                <a:cs typeface="Helvetica" panose="020B0604020202020204" pitchFamily="34" charset="0"/>
              </a:rPr>
              <a:t>Attribute metrics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82DA0489-A2F4-4C0F-A949-EC5B190DAEC5}"/>
              </a:ext>
            </a:extLst>
          </p:cNvPr>
          <p:cNvSpPr txBox="1"/>
          <p:nvPr/>
        </p:nvSpPr>
        <p:spPr>
          <a:xfrm rot="1266753">
            <a:off x="4142519" y="2862596"/>
            <a:ext cx="1564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suspend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E238C41-CA62-4088-8166-A155836F1BC1}"/>
              </a:ext>
            </a:extLst>
          </p:cNvPr>
          <p:cNvSpPr txBox="1"/>
          <p:nvPr/>
        </p:nvSpPr>
        <p:spPr>
          <a:xfrm rot="1831321">
            <a:off x="3826748" y="3468996"/>
            <a:ext cx="15646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resume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CE63488-5543-407E-B643-0983FFED2937}"/>
              </a:ext>
            </a:extLst>
          </p:cNvPr>
          <p:cNvSpPr txBox="1"/>
          <p:nvPr/>
        </p:nvSpPr>
        <p:spPr>
          <a:xfrm>
            <a:off x="5646801" y="4017034"/>
            <a:ext cx="26341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profiler routine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AE8DA93-BA9D-4CF9-A827-F8A17D498AB1}"/>
              </a:ext>
            </a:extLst>
          </p:cNvPr>
          <p:cNvSpPr txBox="1"/>
          <p:nvPr/>
        </p:nvSpPr>
        <p:spPr>
          <a:xfrm>
            <a:off x="6499138" y="2063640"/>
            <a:ext cx="5214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</a:rPr>
              <a:t>Trustworthy?</a:t>
            </a:r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A0D57A41-1F70-4EDD-A46F-4B120FFE8C59}"/>
              </a:ext>
            </a:extLst>
          </p:cNvPr>
          <p:cNvCxnSpPr>
            <a:cxnSpLocks/>
          </p:cNvCxnSpPr>
          <p:nvPr/>
        </p:nvCxnSpPr>
        <p:spPr>
          <a:xfrm flipV="1">
            <a:off x="7329207" y="2594221"/>
            <a:ext cx="70079" cy="68749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99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7" grpId="1"/>
      <p:bldP spid="28" grpId="0"/>
      <p:bldP spid="28" grpId="1"/>
      <p:bldP spid="32" grpId="0" animBg="1"/>
      <p:bldP spid="32" grpId="1" animBg="1"/>
      <p:bldP spid="39" grpId="0"/>
      <p:bldP spid="35" grpId="0" animBg="1"/>
      <p:bldP spid="36" grpId="0"/>
      <p:bldP spid="37" grpId="0"/>
      <p:bldP spid="40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 – </a:t>
            </a:r>
            <a:r>
              <a:rPr lang="en-US" dirty="0" err="1"/>
              <a:t>Callstack</a:t>
            </a:r>
            <a:r>
              <a:rPr lang="en-US" dirty="0"/>
              <a:t> inside HTM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Last Branch Records (LBRs)</a:t>
            </a:r>
          </a:p>
          <a:p>
            <a:pPr lvl="2"/>
            <a:r>
              <a:rPr lang="en-US" dirty="0"/>
              <a:t>Record most recently executed branches</a:t>
            </a:r>
          </a:p>
          <a:p>
            <a:pPr lvl="2"/>
            <a:r>
              <a:rPr lang="en-US" dirty="0"/>
              <a:t>Each entry contains</a:t>
            </a:r>
          </a:p>
          <a:p>
            <a:pPr lvl="3"/>
            <a:r>
              <a:rPr lang="en-US" dirty="0"/>
              <a:t>“from” address</a:t>
            </a:r>
          </a:p>
          <a:p>
            <a:pPr lvl="3"/>
            <a:r>
              <a:rPr lang="en-US" dirty="0"/>
              <a:t>“to” address</a:t>
            </a:r>
          </a:p>
          <a:p>
            <a:pPr lvl="3"/>
            <a:r>
              <a:rPr lang="en-US" dirty="0"/>
              <a:t>flags of execution states</a:t>
            </a:r>
          </a:p>
          <a:p>
            <a:pPr lvl="3"/>
            <a:endParaRPr lang="en-US" dirty="0"/>
          </a:p>
          <a:p>
            <a:pPr lvl="3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586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 – </a:t>
            </a:r>
            <a:r>
              <a:rPr lang="en-US" dirty="0" err="1"/>
              <a:t>Callstack</a:t>
            </a:r>
            <a:r>
              <a:rPr lang="en-US" dirty="0"/>
              <a:t> inside HTM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Reconstruct </a:t>
            </a:r>
            <a:r>
              <a:rPr lang="en-US" dirty="0" err="1"/>
              <a:t>callstack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16</a:t>
            </a:fld>
            <a:endParaRPr lang="en-US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4110E62A-BC43-4A60-B44F-6CDCA816F780}"/>
              </a:ext>
            </a:extLst>
          </p:cNvPr>
          <p:cNvSpPr txBox="1"/>
          <p:nvPr/>
        </p:nvSpPr>
        <p:spPr>
          <a:xfrm>
            <a:off x="457186" y="1997531"/>
            <a:ext cx="4620529" cy="301621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A(){</a:t>
            </a:r>
          </a:p>
          <a:p>
            <a:pPr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TM_BEGIN;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B();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C();</a:t>
            </a:r>
          </a:p>
          <a:p>
            <a:pPr>
              <a:lnSpc>
                <a:spcPts val="1400"/>
              </a:lnSpc>
              <a:spcBef>
                <a:spcPts val="300"/>
              </a:spcBef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TM_END;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14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r>
              <a:rPr lang="en-US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main(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A();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14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endParaRPr lang="en-US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endParaRPr lang="en-US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D(){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//POINT X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...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14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C(){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D();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>
              <a:lnSpc>
                <a:spcPts val="1400"/>
              </a:lnSpc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ts val="1400"/>
              </a:lnSpc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B() {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D();</a:t>
            </a:r>
          </a:p>
          <a:p>
            <a:pPr>
              <a:lnSpc>
                <a:spcPts val="1400"/>
              </a:lnSpc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085B6066-2536-460B-B602-697AE5BEDB45}"/>
              </a:ext>
            </a:extLst>
          </p:cNvPr>
          <p:cNvCxnSpPr>
            <a:cxnSpLocks/>
          </p:cNvCxnSpPr>
          <p:nvPr/>
        </p:nvCxnSpPr>
        <p:spPr>
          <a:xfrm flipH="1">
            <a:off x="4248409" y="1915185"/>
            <a:ext cx="68080" cy="40033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859696BD-A2C0-494A-8DFE-43D12E975DD5}"/>
              </a:ext>
            </a:extLst>
          </p:cNvPr>
          <p:cNvSpPr txBox="1"/>
          <p:nvPr/>
        </p:nvSpPr>
        <p:spPr>
          <a:xfrm>
            <a:off x="3735155" y="1514008"/>
            <a:ext cx="1604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PMU sample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284473CC-8F9B-415D-8C9C-E9FD51DD5DD6}"/>
              </a:ext>
            </a:extLst>
          </p:cNvPr>
          <p:cNvCxnSpPr>
            <a:cxnSpLocks/>
          </p:cNvCxnSpPr>
          <p:nvPr/>
        </p:nvCxnSpPr>
        <p:spPr>
          <a:xfrm flipV="1">
            <a:off x="4367135" y="1956087"/>
            <a:ext cx="1532220" cy="432027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68DF184F-8636-4CC7-A8A0-FB3EBB7329E1}"/>
              </a:ext>
            </a:extLst>
          </p:cNvPr>
          <p:cNvSpPr txBox="1"/>
          <p:nvPr/>
        </p:nvSpPr>
        <p:spPr>
          <a:xfrm rot="20405414">
            <a:off x="4962318" y="2007055"/>
            <a:ext cx="14497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Call stack unwinding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78E0AD0-C4B9-4CE7-A01B-4A9AA0669905}"/>
              </a:ext>
            </a:extLst>
          </p:cNvPr>
          <p:cNvSpPr txBox="1"/>
          <p:nvPr/>
        </p:nvSpPr>
        <p:spPr>
          <a:xfrm>
            <a:off x="6115235" y="1681606"/>
            <a:ext cx="3864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main()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A()</a:t>
            </a:r>
            <a:r>
              <a:rPr lang="en-US" altLang="zh-CN" sz="20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B()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38" name="表格 37">
            <a:extLst>
              <a:ext uri="{FF2B5EF4-FFF2-40B4-BE49-F238E27FC236}">
                <a16:creationId xmlns:a16="http://schemas.microsoft.com/office/drawing/2014/main" id="{847F24D1-2D93-4357-865D-101FEBE21C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8349542"/>
              </p:ext>
            </p:extLst>
          </p:nvPr>
        </p:nvGraphicFramePr>
        <p:xfrm>
          <a:off x="6012193" y="2676121"/>
          <a:ext cx="3039182" cy="3840146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93097">
                  <a:extLst>
                    <a:ext uri="{9D8B030D-6E8A-4147-A177-3AD203B41FA5}">
                      <a16:colId xmlns:a16="http://schemas.microsoft.com/office/drawing/2014/main" val="2175656066"/>
                    </a:ext>
                  </a:extLst>
                </a:gridCol>
                <a:gridCol w="116840">
                  <a:extLst>
                    <a:ext uri="{9D8B030D-6E8A-4147-A177-3AD203B41FA5}">
                      <a16:colId xmlns:a16="http://schemas.microsoft.com/office/drawing/2014/main" val="2165306213"/>
                    </a:ext>
                  </a:extLst>
                </a:gridCol>
                <a:gridCol w="1555864">
                  <a:extLst>
                    <a:ext uri="{9D8B030D-6E8A-4147-A177-3AD203B41FA5}">
                      <a16:colId xmlns:a16="http://schemas.microsoft.com/office/drawing/2014/main" val="3460755540"/>
                    </a:ext>
                  </a:extLst>
                </a:gridCol>
                <a:gridCol w="263532">
                  <a:extLst>
                    <a:ext uri="{9D8B030D-6E8A-4147-A177-3AD203B41FA5}">
                      <a16:colId xmlns:a16="http://schemas.microsoft.com/office/drawing/2014/main" val="2619645473"/>
                    </a:ext>
                  </a:extLst>
                </a:gridCol>
                <a:gridCol w="281632">
                  <a:extLst>
                    <a:ext uri="{9D8B030D-6E8A-4147-A177-3AD203B41FA5}">
                      <a16:colId xmlns:a16="http://schemas.microsoft.com/office/drawing/2014/main" val="77052632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977778857"/>
                    </a:ext>
                  </a:extLst>
                </a:gridCol>
                <a:gridCol w="319937">
                  <a:extLst>
                    <a:ext uri="{9D8B030D-6E8A-4147-A177-3AD203B41FA5}">
                      <a16:colId xmlns:a16="http://schemas.microsoft.com/office/drawing/2014/main" val="1005289580"/>
                    </a:ext>
                  </a:extLst>
                </a:gridCol>
              </a:tblGrid>
              <a:tr h="913523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Index</a:t>
                      </a:r>
                    </a:p>
                  </a:txBody>
                  <a:tcPr vert="eaVert"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Content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Content</a:t>
                      </a:r>
                    </a:p>
                  </a:txBody>
                  <a:tcPr anchor="ctr">
                    <a:solidFill>
                      <a:srgbClr val="00B05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abort</a:t>
                      </a:r>
                    </a:p>
                  </a:txBody>
                  <a:tcPr vert="eaVert"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abort</a:t>
                      </a:r>
                    </a:p>
                  </a:txBody>
                  <a:tcPr vert="eaVert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in-htm</a:t>
                      </a:r>
                    </a:p>
                  </a:txBody>
                  <a:tcPr vert="eaVert" anchor="ctr">
                    <a:solidFill>
                      <a:srgbClr val="00B05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600"/>
                        <a:t>in-tsx</a:t>
                      </a:r>
                      <a:endParaRPr lang="en-US" sz="1600" dirty="0"/>
                    </a:p>
                  </a:txBody>
                  <a:tcPr vert="eaVert" anchor="ctr"/>
                </a:tc>
                <a:extLst>
                  <a:ext uri="{0D108BD9-81ED-4DB2-BD59-A6C34878D82A}">
                    <a16:rowId xmlns:a16="http://schemas.microsoft.com/office/drawing/2014/main" val="1598443545"/>
                  </a:ext>
                </a:extLst>
              </a:tr>
              <a:tr h="373625">
                <a:tc gridSpan="2"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Call IR handler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Call IR handler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672764002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Call D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Call D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  <a:endParaRPr lang="en-US" sz="1800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34174270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Call C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Call C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  <a:endParaRPr lang="en-US" sz="1800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990234459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3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B return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 return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06942856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D return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 return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  <a:endParaRPr lang="en-US" sz="1800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433751965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Call D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Call D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  <a:endParaRPr lang="en-US" sz="1800" dirty="0"/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/>
                        <a:t>1</a:t>
                      </a:r>
                      <a:endParaRPr lang="en-US" sz="1400" dirty="0"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34330243"/>
                  </a:ext>
                </a:extLst>
              </a:tr>
              <a:tr h="320318"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6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r>
                        <a:rPr lang="en-US" sz="1800" dirty="0"/>
                        <a:t>Call B</a:t>
                      </a:r>
                    </a:p>
                  </a:txBody>
                  <a:tcPr marL="45720" marR="0" marT="0" marB="0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Call B</a:t>
                      </a:r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28855228"/>
                  </a:ext>
                </a:extLst>
              </a:tr>
              <a:tr h="284727">
                <a:tc gridSpan="7"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>
                              <a:lumMod val="50000"/>
                            </a:schemeClr>
                          </a:solidFill>
                        </a:rPr>
                        <a:t>... (related to TM setting) …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n-US" sz="1800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7717308"/>
                  </a:ext>
                </a:extLst>
              </a:tr>
              <a:tr h="34636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accent2">
                              <a:lumMod val="75000"/>
                            </a:schemeClr>
                          </a:solidFill>
                        </a:rPr>
                        <a:t>…</a:t>
                      </a:r>
                    </a:p>
                  </a:txBody>
                  <a:tcPr marL="0" marR="0" marT="0" marB="0" anchor="ctr"/>
                </a:tc>
                <a:tc gridSpan="3">
                  <a:txBody>
                    <a:bodyPr/>
                    <a:lstStyle/>
                    <a:p>
                      <a:r>
                        <a:rPr lang="en-US" sz="1800" dirty="0"/>
                        <a:t>Call A</a:t>
                      </a:r>
                    </a:p>
                  </a:txBody>
                  <a:tcPr marL="45720" marR="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45720" marR="0" marT="0" marB="0"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61107757"/>
                  </a:ext>
                </a:extLst>
              </a:tr>
            </a:tbl>
          </a:graphicData>
        </a:graphic>
      </p:graphicFrame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5558C25C-3AA9-492E-B174-F534AFDC4311}"/>
              </a:ext>
            </a:extLst>
          </p:cNvPr>
          <p:cNvCxnSpPr>
            <a:cxnSpLocks/>
          </p:cNvCxnSpPr>
          <p:nvPr/>
        </p:nvCxnSpPr>
        <p:spPr>
          <a:xfrm>
            <a:off x="4220980" y="2708425"/>
            <a:ext cx="1678375" cy="767363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283C2BFC-3C6E-4A9C-AADE-61DAC6AA4917}"/>
              </a:ext>
            </a:extLst>
          </p:cNvPr>
          <p:cNvSpPr txBox="1"/>
          <p:nvPr/>
        </p:nvSpPr>
        <p:spPr>
          <a:xfrm rot="1545296">
            <a:off x="4185038" y="3055073"/>
            <a:ext cx="1449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Retrieve LBRs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2DD8618-D968-4C1A-929A-EA8F37525E29}"/>
              </a:ext>
            </a:extLst>
          </p:cNvPr>
          <p:cNvSpPr txBox="1"/>
          <p:nvPr/>
        </p:nvSpPr>
        <p:spPr>
          <a:xfrm>
            <a:off x="662200" y="5508943"/>
            <a:ext cx="3864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</a:rPr>
              <a:t>main()</a:t>
            </a:r>
            <a:r>
              <a:rPr lang="en-US" sz="2000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A()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</a:t>
            </a:r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</a:rPr>
              <a:t>C()-&gt;D()</a:t>
            </a:r>
            <a:endParaRPr lang="en-US" sz="2000" dirty="0">
              <a:solidFill>
                <a:srgbClr val="00B0F0"/>
              </a:solidFill>
              <a:latin typeface="Consolas" panose="020B0609020204030204" pitchFamily="49" charset="0"/>
            </a:endParaRP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DF3C0BE9-7E4F-468E-A9D0-9A90DCA0CB44}"/>
              </a:ext>
            </a:extLst>
          </p:cNvPr>
          <p:cNvCxnSpPr>
            <a:cxnSpLocks/>
          </p:cNvCxnSpPr>
          <p:nvPr/>
        </p:nvCxnSpPr>
        <p:spPr>
          <a:xfrm flipH="1">
            <a:off x="2369574" y="2081716"/>
            <a:ext cx="4410602" cy="3292842"/>
          </a:xfrm>
          <a:prstGeom prst="straightConnector1">
            <a:avLst/>
          </a:prstGeom>
          <a:ln w="190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404EFCA1-39BF-4D4D-96CC-7F8A28C50761}"/>
              </a:ext>
            </a:extLst>
          </p:cNvPr>
          <p:cNvCxnSpPr>
            <a:cxnSpLocks/>
          </p:cNvCxnSpPr>
          <p:nvPr/>
        </p:nvCxnSpPr>
        <p:spPr>
          <a:xfrm flipH="1" flipV="1">
            <a:off x="3782591" y="5704443"/>
            <a:ext cx="1444527" cy="374197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>
            <a:extLst>
              <a:ext uri="{FF2B5EF4-FFF2-40B4-BE49-F238E27FC236}">
                <a16:creationId xmlns:a16="http://schemas.microsoft.com/office/drawing/2014/main" id="{C5C42446-84B9-4A56-B5EE-359F2E66C849}"/>
              </a:ext>
            </a:extLst>
          </p:cNvPr>
          <p:cNvSpPr/>
          <p:nvPr/>
        </p:nvSpPr>
        <p:spPr>
          <a:xfrm>
            <a:off x="4766689" y="6051021"/>
            <a:ext cx="13131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Consolas" panose="020B0609020204030204" pitchFamily="49" charset="0"/>
              </a:rPr>
              <a:t>C()-&gt;D()</a:t>
            </a:r>
            <a:endParaRPr 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6886CBB-7164-4943-B0AD-F08CCBC817E3}"/>
              </a:ext>
            </a:extLst>
          </p:cNvPr>
          <p:cNvSpPr/>
          <p:nvPr/>
        </p:nvSpPr>
        <p:spPr>
          <a:xfrm>
            <a:off x="5937109" y="3624633"/>
            <a:ext cx="3164102" cy="3524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B020A42D-CE7B-4C0A-95DA-A5EE7213C6BB}"/>
              </a:ext>
            </a:extLst>
          </p:cNvPr>
          <p:cNvSpPr/>
          <p:nvPr/>
        </p:nvSpPr>
        <p:spPr>
          <a:xfrm>
            <a:off x="5937109" y="4042328"/>
            <a:ext cx="3164102" cy="18391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3E043D24-2134-48F4-9789-D149CDDDC16D}"/>
              </a:ext>
            </a:extLst>
          </p:cNvPr>
          <p:cNvSpPr/>
          <p:nvPr/>
        </p:nvSpPr>
        <p:spPr>
          <a:xfrm>
            <a:off x="662200" y="2181496"/>
            <a:ext cx="1324855" cy="915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038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0"/>
      <p:bldP spid="37" grpId="0"/>
      <p:bldP spid="42" grpId="0"/>
      <p:bldP spid="43" grpId="0"/>
      <p:bldP spid="5" grpId="0"/>
      <p:bldP spid="9" grpId="1" animBg="1"/>
      <p:bldP spid="9" grpId="2" animBg="1"/>
      <p:bldP spid="22" grpId="0" animBg="1"/>
      <p:bldP spid="22" grpId="1" animBg="1"/>
      <p:bldP spid="21" grpId="0" animBg="1"/>
      <p:bldP spid="21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B6C0291-2C4C-4F28-B5B8-DC0F33ED6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17</a:t>
            </a:fld>
            <a:endParaRPr 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5DC9AF7-AB77-4317-AAB2-FBF5826467FC}"/>
              </a:ext>
            </a:extLst>
          </p:cNvPr>
          <p:cNvSpPr/>
          <p:nvPr/>
        </p:nvSpPr>
        <p:spPr>
          <a:xfrm>
            <a:off x="3349707" y="5611041"/>
            <a:ext cx="2368386" cy="5310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Critical Section </a:t>
            </a:r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99287BDC-88EA-4266-862A-29DC0BFA1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graphicFrame>
        <p:nvGraphicFramePr>
          <p:cNvPr id="9" name="内容占位符 8">
            <a:extLst>
              <a:ext uri="{FF2B5EF4-FFF2-40B4-BE49-F238E27FC236}">
                <a16:creationId xmlns:a16="http://schemas.microsoft.com/office/drawing/2014/main" id="{0886EC64-03E3-4F27-B86E-B7D14C93EE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4823660"/>
              </p:ext>
            </p:extLst>
          </p:nvPr>
        </p:nvGraphicFramePr>
        <p:xfrm>
          <a:off x="849005" y="915099"/>
          <a:ext cx="7445989" cy="4476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矩形 10">
            <a:extLst>
              <a:ext uri="{FF2B5EF4-FFF2-40B4-BE49-F238E27FC236}">
                <a16:creationId xmlns:a16="http://schemas.microsoft.com/office/drawing/2014/main" id="{15D5A2B5-4EDD-40E4-AC4C-50979BBCCB4B}"/>
              </a:ext>
            </a:extLst>
          </p:cNvPr>
          <p:cNvSpPr/>
          <p:nvPr/>
        </p:nvSpPr>
        <p:spPr>
          <a:xfrm>
            <a:off x="3165943" y="2049180"/>
            <a:ext cx="1125732" cy="5319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rgbClr val="00206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inHTM</a:t>
            </a:r>
            <a:endParaRPr lang="en-US" sz="2400" dirty="0">
              <a:solidFill>
                <a:srgbClr val="00206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57AB601-5EAB-4CBD-A09D-BB86E73DFD9A}"/>
              </a:ext>
            </a:extLst>
          </p:cNvPr>
          <p:cNvSpPr/>
          <p:nvPr/>
        </p:nvSpPr>
        <p:spPr>
          <a:xfrm>
            <a:off x="4591836" y="2049180"/>
            <a:ext cx="1740532" cy="43853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>
                <a:solidFill>
                  <a:srgbClr val="00206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inFallback</a:t>
            </a:r>
            <a:endParaRPr lang="en-US" sz="2400" dirty="0">
              <a:solidFill>
                <a:srgbClr val="00206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035A3BA-AFF9-449B-8CDA-2F7A0098EC52}"/>
              </a:ext>
            </a:extLst>
          </p:cNvPr>
          <p:cNvSpPr/>
          <p:nvPr/>
        </p:nvSpPr>
        <p:spPr>
          <a:xfrm>
            <a:off x="2656769" y="3550530"/>
            <a:ext cx="1877131" cy="5708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inLockWaiting</a:t>
            </a:r>
            <a:endParaRPr lang="en-US" sz="20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01F6BD4-15CE-4DB1-9BB5-AB02ADF5153F}"/>
              </a:ext>
            </a:extLst>
          </p:cNvPr>
          <p:cNvSpPr/>
          <p:nvPr/>
        </p:nvSpPr>
        <p:spPr>
          <a:xfrm>
            <a:off x="4645298" y="3623930"/>
            <a:ext cx="1633607" cy="42730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rgbClr val="00206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inOverhead</a:t>
            </a:r>
            <a:endParaRPr lang="en-US" sz="2000" dirty="0">
              <a:solidFill>
                <a:srgbClr val="00206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940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Graphic spid="9" grpId="0">
        <p:bldAsOne/>
      </p:bldGraphic>
      <p:bldP spid="11" grpId="0" animBg="1"/>
      <p:bldP spid="12" grpId="0" animBg="1"/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/>
              <a:t>inCS</a:t>
            </a:r>
            <a:r>
              <a:rPr lang="en-US" sz="2400" b="1" dirty="0"/>
              <a:t> = </a:t>
            </a:r>
            <a:r>
              <a:rPr lang="en-US" sz="2400" b="1" dirty="0" err="1"/>
              <a:t>inHTM</a:t>
            </a:r>
            <a:r>
              <a:rPr lang="en-US" sz="2400" b="1" dirty="0"/>
              <a:t> + </a:t>
            </a:r>
            <a:r>
              <a:rPr lang="en-US" sz="2400" b="1" dirty="0" err="1"/>
              <a:t>inFallback</a:t>
            </a:r>
            <a:r>
              <a:rPr lang="en-US" sz="2400" b="1" dirty="0"/>
              <a:t> + </a:t>
            </a:r>
            <a:r>
              <a:rPr lang="en-US" sz="2400" b="1" dirty="0" err="1"/>
              <a:t>inLockWaiting</a:t>
            </a:r>
            <a:r>
              <a:rPr lang="en-US" sz="2400" b="1" dirty="0"/>
              <a:t> + </a:t>
            </a:r>
            <a:r>
              <a:rPr lang="en-US" sz="2400" b="1" dirty="0" err="1"/>
              <a:t>inOverhead</a:t>
            </a:r>
            <a:endParaRPr lang="en-US" sz="24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18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</p:spTree>
    <p:extLst>
      <p:ext uri="{BB962C8B-B14F-4D97-AF65-F5344CB8AC3E}">
        <p14:creationId xmlns:p14="http://schemas.microsoft.com/office/powerpoint/2010/main" val="5747679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>
                <a:solidFill>
                  <a:srgbClr val="FF0000"/>
                </a:solidFill>
              </a:rPr>
              <a:t>inCS</a:t>
            </a:r>
            <a:r>
              <a:rPr lang="en-US" sz="2400" b="1" dirty="0"/>
              <a:t> = </a:t>
            </a:r>
            <a:r>
              <a:rPr lang="en-US" sz="2400" b="1" dirty="0" err="1"/>
              <a:t>inHTM</a:t>
            </a:r>
            <a:r>
              <a:rPr lang="en-US" sz="2400" b="1" dirty="0"/>
              <a:t> + </a:t>
            </a:r>
            <a:r>
              <a:rPr lang="en-US" sz="2400" b="1" dirty="0" err="1"/>
              <a:t>inFallback</a:t>
            </a:r>
            <a:r>
              <a:rPr lang="en-US" sz="2400" b="1" dirty="0"/>
              <a:t> + </a:t>
            </a:r>
            <a:r>
              <a:rPr lang="en-US" sz="2400" b="1" dirty="0" err="1"/>
              <a:t>inLockWaiting</a:t>
            </a:r>
            <a:r>
              <a:rPr lang="en-US" sz="2400" b="1" dirty="0"/>
              <a:t> + </a:t>
            </a:r>
            <a:r>
              <a:rPr lang="en-US" sz="2400" b="1" dirty="0" err="1"/>
              <a:t>inOverhead</a:t>
            </a:r>
            <a:endParaRPr lang="en-US" sz="24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D08E0EA2-4EA9-4088-8EC6-5C914A51C2F8}"/>
              </a:ext>
            </a:extLst>
          </p:cNvPr>
          <p:cNvSpPr/>
          <p:nvPr/>
        </p:nvSpPr>
        <p:spPr>
          <a:xfrm>
            <a:off x="589935" y="1664894"/>
            <a:ext cx="8141110" cy="459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951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7674E-CF7E-4570-948A-D4905BBC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Synchronization in Parallelism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FB2CD0-330C-4BED-92DB-C892D79D2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Pessimistic Concurrency Control</a:t>
            </a:r>
          </a:p>
          <a:p>
            <a:pPr lvl="2"/>
            <a:r>
              <a:rPr lang="en-US" dirty="0"/>
              <a:t>Lock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Optimistic Concurrency Control</a:t>
            </a:r>
          </a:p>
          <a:p>
            <a:pPr lvl="2"/>
            <a:r>
              <a:rPr lang="en-US" dirty="0"/>
              <a:t>Transactional Memory (TM)</a:t>
            </a:r>
          </a:p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805B49-7510-4770-9319-B47838848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336" y="6518376"/>
            <a:ext cx="984019" cy="365125"/>
          </a:xfrm>
        </p:spPr>
        <p:txBody>
          <a:bodyPr/>
          <a:lstStyle/>
          <a:p>
            <a:fld id="{F7C493FE-999C-426B-B18C-6FA7D44880EE}" type="slidenum">
              <a:rPr lang="en-US" smtClean="0"/>
              <a:t>2</a:t>
            </a:fld>
            <a:endParaRPr lang="en-US" dirty="0"/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F37561BE-63C8-44ED-BB7B-D157853C83E9}"/>
              </a:ext>
            </a:extLst>
          </p:cNvPr>
          <p:cNvCxnSpPr>
            <a:cxnSpLocks/>
          </p:cNvCxnSpPr>
          <p:nvPr/>
        </p:nvCxnSpPr>
        <p:spPr>
          <a:xfrm>
            <a:off x="3975652" y="2381685"/>
            <a:ext cx="3512648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9CE641E5-083E-4CD2-8FF7-8ADA8D9F7BEC}"/>
              </a:ext>
            </a:extLst>
          </p:cNvPr>
          <p:cNvCxnSpPr>
            <a:cxnSpLocks/>
          </p:cNvCxnSpPr>
          <p:nvPr/>
        </p:nvCxnSpPr>
        <p:spPr>
          <a:xfrm>
            <a:off x="781361" y="2381685"/>
            <a:ext cx="875071" cy="0"/>
          </a:xfrm>
          <a:prstGeom prst="straightConnector1">
            <a:avLst/>
          </a:prstGeom>
          <a:ln w="38100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13EEFBD-7138-4801-A6D7-739DD77BA1CB}"/>
              </a:ext>
            </a:extLst>
          </p:cNvPr>
          <p:cNvCxnSpPr>
            <a:cxnSpLocks/>
          </p:cNvCxnSpPr>
          <p:nvPr/>
        </p:nvCxnSpPr>
        <p:spPr>
          <a:xfrm>
            <a:off x="1656432" y="2374197"/>
            <a:ext cx="2319220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0B87A58F-AA6D-4E48-946F-A024A35B8C00}"/>
              </a:ext>
            </a:extLst>
          </p:cNvPr>
          <p:cNvCxnSpPr>
            <a:cxnSpLocks/>
          </p:cNvCxnSpPr>
          <p:nvPr/>
        </p:nvCxnSpPr>
        <p:spPr>
          <a:xfrm>
            <a:off x="781360" y="2833954"/>
            <a:ext cx="1185108" cy="14105"/>
          </a:xfrm>
          <a:prstGeom prst="straightConnector1">
            <a:avLst/>
          </a:prstGeom>
          <a:ln w="38100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4B7058DD-CA87-4CA5-91F9-28A233CB03E4}"/>
              </a:ext>
            </a:extLst>
          </p:cNvPr>
          <p:cNvCxnSpPr>
            <a:cxnSpLocks/>
          </p:cNvCxnSpPr>
          <p:nvPr/>
        </p:nvCxnSpPr>
        <p:spPr>
          <a:xfrm flipV="1">
            <a:off x="6166338" y="2840419"/>
            <a:ext cx="1328605" cy="764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245A0B4-4DE2-4B24-B557-86289E1FD149}"/>
              </a:ext>
            </a:extLst>
          </p:cNvPr>
          <p:cNvCxnSpPr>
            <a:cxnSpLocks/>
          </p:cNvCxnSpPr>
          <p:nvPr/>
        </p:nvCxnSpPr>
        <p:spPr>
          <a:xfrm flipV="1">
            <a:off x="1975104" y="2833430"/>
            <a:ext cx="2057868" cy="6989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91A99E8-EEDA-4E6A-91A0-F623889D222C}"/>
              </a:ext>
            </a:extLst>
          </p:cNvPr>
          <p:cNvCxnSpPr>
            <a:cxnSpLocks/>
          </p:cNvCxnSpPr>
          <p:nvPr/>
        </p:nvCxnSpPr>
        <p:spPr>
          <a:xfrm flipH="1">
            <a:off x="781360" y="2022749"/>
            <a:ext cx="2" cy="1247225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5E1DAC2-1784-4F13-869F-03075E5BD7A0}"/>
              </a:ext>
            </a:extLst>
          </p:cNvPr>
          <p:cNvCxnSpPr>
            <a:cxnSpLocks/>
          </p:cNvCxnSpPr>
          <p:nvPr/>
        </p:nvCxnSpPr>
        <p:spPr>
          <a:xfrm>
            <a:off x="4074566" y="2833430"/>
            <a:ext cx="2091772" cy="11546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30616519-F9CA-4FAB-902C-3835496A0CE6}"/>
              </a:ext>
            </a:extLst>
          </p:cNvPr>
          <p:cNvCxnSpPr/>
          <p:nvPr/>
        </p:nvCxnSpPr>
        <p:spPr>
          <a:xfrm>
            <a:off x="3975652" y="2455693"/>
            <a:ext cx="98914" cy="314175"/>
          </a:xfrm>
          <a:prstGeom prst="straightConnector1">
            <a:avLst/>
          </a:prstGeom>
          <a:ln w="28575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761B560F-E334-4068-9987-1C5AB0126342}"/>
              </a:ext>
            </a:extLst>
          </p:cNvPr>
          <p:cNvCxnSpPr>
            <a:cxnSpLocks/>
          </p:cNvCxnSpPr>
          <p:nvPr/>
        </p:nvCxnSpPr>
        <p:spPr>
          <a:xfrm>
            <a:off x="3982295" y="5074606"/>
            <a:ext cx="3512648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AAB901AA-8038-41F0-874B-40620E6411C5}"/>
              </a:ext>
            </a:extLst>
          </p:cNvPr>
          <p:cNvCxnSpPr>
            <a:cxnSpLocks/>
          </p:cNvCxnSpPr>
          <p:nvPr/>
        </p:nvCxnSpPr>
        <p:spPr>
          <a:xfrm>
            <a:off x="788004" y="5074606"/>
            <a:ext cx="875071" cy="0"/>
          </a:xfrm>
          <a:prstGeom prst="straightConnector1">
            <a:avLst/>
          </a:prstGeom>
          <a:ln w="38100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22D8ECD9-0972-483A-A2A7-16AE96CE7A39}"/>
              </a:ext>
            </a:extLst>
          </p:cNvPr>
          <p:cNvCxnSpPr>
            <a:cxnSpLocks/>
          </p:cNvCxnSpPr>
          <p:nvPr/>
        </p:nvCxnSpPr>
        <p:spPr>
          <a:xfrm>
            <a:off x="1663075" y="5067118"/>
            <a:ext cx="2319220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E2F75191-D80D-4BEC-921C-A881C2C90185}"/>
              </a:ext>
            </a:extLst>
          </p:cNvPr>
          <p:cNvCxnSpPr>
            <a:cxnSpLocks/>
          </p:cNvCxnSpPr>
          <p:nvPr/>
        </p:nvCxnSpPr>
        <p:spPr>
          <a:xfrm>
            <a:off x="788003" y="5526875"/>
            <a:ext cx="1185108" cy="14105"/>
          </a:xfrm>
          <a:prstGeom prst="straightConnector1">
            <a:avLst/>
          </a:prstGeom>
          <a:ln w="38100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FBCC608-8760-4477-9861-D089F0EAA6B5}"/>
              </a:ext>
            </a:extLst>
          </p:cNvPr>
          <p:cNvCxnSpPr>
            <a:cxnSpLocks/>
          </p:cNvCxnSpPr>
          <p:nvPr/>
        </p:nvCxnSpPr>
        <p:spPr>
          <a:xfrm>
            <a:off x="4217302" y="5533340"/>
            <a:ext cx="3284284" cy="0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3C92E6F-E957-4AB9-8875-B034419D1468}"/>
              </a:ext>
            </a:extLst>
          </p:cNvPr>
          <p:cNvCxnSpPr>
            <a:cxnSpLocks/>
          </p:cNvCxnSpPr>
          <p:nvPr/>
        </p:nvCxnSpPr>
        <p:spPr>
          <a:xfrm flipV="1">
            <a:off x="3242409" y="6123834"/>
            <a:ext cx="656836" cy="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D8649632-E13D-44E9-BDA0-A060583163BC}"/>
              </a:ext>
            </a:extLst>
          </p:cNvPr>
          <p:cNvCxnSpPr>
            <a:cxnSpLocks/>
          </p:cNvCxnSpPr>
          <p:nvPr/>
        </p:nvCxnSpPr>
        <p:spPr>
          <a:xfrm flipH="1">
            <a:off x="781360" y="4715670"/>
            <a:ext cx="6645" cy="1688586"/>
          </a:xfrm>
          <a:prstGeom prst="lin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E67A4D29-DFCC-44E2-850E-1135159A9262}"/>
              </a:ext>
            </a:extLst>
          </p:cNvPr>
          <p:cNvSpPr txBox="1"/>
          <p:nvPr/>
        </p:nvSpPr>
        <p:spPr>
          <a:xfrm>
            <a:off x="7439515" y="4748504"/>
            <a:ext cx="652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T1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C473890-6C1C-4D6C-82A8-58212264EE14}"/>
              </a:ext>
            </a:extLst>
          </p:cNvPr>
          <p:cNvSpPr txBox="1"/>
          <p:nvPr/>
        </p:nvSpPr>
        <p:spPr>
          <a:xfrm>
            <a:off x="1207288" y="4665225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TM_begin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4653868-DD8F-4D89-81CD-A89B0A3C33F9}"/>
              </a:ext>
            </a:extLst>
          </p:cNvPr>
          <p:cNvSpPr txBox="1"/>
          <p:nvPr/>
        </p:nvSpPr>
        <p:spPr>
          <a:xfrm>
            <a:off x="3330248" y="4667515"/>
            <a:ext cx="16321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TM_end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87312E66-78B6-4027-9EED-BEC18AEED54A}"/>
              </a:ext>
            </a:extLst>
          </p:cNvPr>
          <p:cNvSpPr txBox="1"/>
          <p:nvPr/>
        </p:nvSpPr>
        <p:spPr>
          <a:xfrm>
            <a:off x="3872006" y="5465426"/>
            <a:ext cx="2180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TM_end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2D739357-9D33-45C0-BB92-1F5D05EDC5DC}"/>
              </a:ext>
            </a:extLst>
          </p:cNvPr>
          <p:cNvSpPr txBox="1"/>
          <p:nvPr/>
        </p:nvSpPr>
        <p:spPr>
          <a:xfrm>
            <a:off x="7475309" y="5504642"/>
            <a:ext cx="652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T2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6F456C2-AAD7-41A8-8353-FD46A0D12427}"/>
              </a:ext>
            </a:extLst>
          </p:cNvPr>
          <p:cNvSpPr txBox="1"/>
          <p:nvPr/>
        </p:nvSpPr>
        <p:spPr>
          <a:xfrm>
            <a:off x="1307735" y="5485618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TM_begin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5F66577A-F0FD-4958-8649-C6EF2A588D7B}"/>
              </a:ext>
            </a:extLst>
          </p:cNvPr>
          <p:cNvCxnSpPr>
            <a:cxnSpLocks/>
          </p:cNvCxnSpPr>
          <p:nvPr/>
        </p:nvCxnSpPr>
        <p:spPr>
          <a:xfrm flipV="1">
            <a:off x="1973111" y="5525091"/>
            <a:ext cx="2244191" cy="8249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AB40B68D-2B62-48CF-B4F5-237ACFD0A734}"/>
              </a:ext>
            </a:extLst>
          </p:cNvPr>
          <p:cNvCxnSpPr>
            <a:cxnSpLocks/>
          </p:cNvCxnSpPr>
          <p:nvPr/>
        </p:nvCxnSpPr>
        <p:spPr>
          <a:xfrm>
            <a:off x="779674" y="6123834"/>
            <a:ext cx="1349765" cy="14105"/>
          </a:xfrm>
          <a:prstGeom prst="straightConnector1">
            <a:avLst/>
          </a:prstGeom>
          <a:ln w="38100">
            <a:solidFill>
              <a:srgbClr val="00B05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7803FB0B-589B-4E20-B417-1ED132355876}"/>
              </a:ext>
            </a:extLst>
          </p:cNvPr>
          <p:cNvCxnSpPr>
            <a:cxnSpLocks/>
          </p:cNvCxnSpPr>
          <p:nvPr/>
        </p:nvCxnSpPr>
        <p:spPr>
          <a:xfrm flipV="1">
            <a:off x="2135072" y="6130886"/>
            <a:ext cx="1061008" cy="1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3FC0DDAD-BB78-4B66-9BB9-952A971DF01D}"/>
              </a:ext>
            </a:extLst>
          </p:cNvPr>
          <p:cNvSpPr txBox="1"/>
          <p:nvPr/>
        </p:nvSpPr>
        <p:spPr>
          <a:xfrm>
            <a:off x="1250517" y="6107999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TM_begin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625BA3EE-D779-4435-9A12-800F9F7F31DD}"/>
              </a:ext>
            </a:extLst>
          </p:cNvPr>
          <p:cNvCxnSpPr>
            <a:cxnSpLocks/>
          </p:cNvCxnSpPr>
          <p:nvPr/>
        </p:nvCxnSpPr>
        <p:spPr>
          <a:xfrm>
            <a:off x="3888651" y="6116348"/>
            <a:ext cx="1609534" cy="5914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1B371E15-2EA2-4EC4-B5DB-36485F64495B}"/>
              </a:ext>
            </a:extLst>
          </p:cNvPr>
          <p:cNvCxnSpPr>
            <a:cxnSpLocks/>
          </p:cNvCxnSpPr>
          <p:nvPr/>
        </p:nvCxnSpPr>
        <p:spPr>
          <a:xfrm flipV="1">
            <a:off x="5476258" y="6107999"/>
            <a:ext cx="2025328" cy="2288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23E18258-6043-40C1-86EC-E3DFADC421F7}"/>
              </a:ext>
            </a:extLst>
          </p:cNvPr>
          <p:cNvSpPr txBox="1"/>
          <p:nvPr/>
        </p:nvSpPr>
        <p:spPr>
          <a:xfrm>
            <a:off x="7526126" y="6006162"/>
            <a:ext cx="652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T3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301E851-8B8F-4876-9EB4-9237A7CEF9DB}"/>
              </a:ext>
            </a:extLst>
          </p:cNvPr>
          <p:cNvSpPr txBox="1"/>
          <p:nvPr/>
        </p:nvSpPr>
        <p:spPr>
          <a:xfrm>
            <a:off x="5033499" y="6072060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FF0000"/>
                </a:solidFill>
                <a:latin typeface="Georgia" panose="02040502050405020303" pitchFamily="18" charset="0"/>
              </a:rPr>
              <a:t>TM_end</a:t>
            </a:r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()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80FAD08-17F4-43F0-AD5E-EED42086F9F1}"/>
              </a:ext>
            </a:extLst>
          </p:cNvPr>
          <p:cNvSpPr txBox="1"/>
          <p:nvPr/>
        </p:nvSpPr>
        <p:spPr>
          <a:xfrm>
            <a:off x="2813798" y="5772947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Georgia" panose="02040502050405020303" pitchFamily="18" charset="0"/>
              </a:rPr>
              <a:t>abort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28545061-8413-4E66-B309-6752AC7B3656}"/>
              </a:ext>
            </a:extLst>
          </p:cNvPr>
          <p:cNvSpPr txBox="1"/>
          <p:nvPr/>
        </p:nvSpPr>
        <p:spPr>
          <a:xfrm>
            <a:off x="3630849" y="6065048"/>
            <a:ext cx="20578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Georgia" panose="02040502050405020303" pitchFamily="18" charset="0"/>
              </a:rPr>
              <a:t>retry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B5048D-9BFA-46AC-A325-83DD6FBB1B6F}"/>
              </a:ext>
            </a:extLst>
          </p:cNvPr>
          <p:cNvSpPr txBox="1"/>
          <p:nvPr/>
        </p:nvSpPr>
        <p:spPr>
          <a:xfrm>
            <a:off x="1226401" y="1914966"/>
            <a:ext cx="11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lock()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12FFA90-0130-48B9-8803-3E6D5CD676BC}"/>
              </a:ext>
            </a:extLst>
          </p:cNvPr>
          <p:cNvSpPr txBox="1"/>
          <p:nvPr/>
        </p:nvSpPr>
        <p:spPr>
          <a:xfrm>
            <a:off x="3399192" y="1896779"/>
            <a:ext cx="11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unlock()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7BC7DD5-F74E-4398-870B-BB17CFECCBD0}"/>
              </a:ext>
            </a:extLst>
          </p:cNvPr>
          <p:cNvSpPr txBox="1"/>
          <p:nvPr/>
        </p:nvSpPr>
        <p:spPr>
          <a:xfrm>
            <a:off x="7432872" y="2055583"/>
            <a:ext cx="652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T1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F6585ED-27AA-4DBD-9EFA-B231B86242ED}"/>
              </a:ext>
            </a:extLst>
          </p:cNvPr>
          <p:cNvSpPr txBox="1"/>
          <p:nvPr/>
        </p:nvSpPr>
        <p:spPr>
          <a:xfrm>
            <a:off x="7524440" y="2583239"/>
            <a:ext cx="6524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Georgia" panose="02040502050405020303" pitchFamily="18" charset="0"/>
              </a:rPr>
              <a:t>T2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48D9336-1A34-4C4F-A5B2-7AF37510F511}"/>
              </a:ext>
            </a:extLst>
          </p:cNvPr>
          <p:cNvSpPr txBox="1"/>
          <p:nvPr/>
        </p:nvSpPr>
        <p:spPr>
          <a:xfrm>
            <a:off x="1543035" y="2858961"/>
            <a:ext cx="11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lock()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8C870CC-15B2-46AA-949A-EBAA043014AB}"/>
              </a:ext>
            </a:extLst>
          </p:cNvPr>
          <p:cNvSpPr txBox="1"/>
          <p:nvPr/>
        </p:nvSpPr>
        <p:spPr>
          <a:xfrm>
            <a:off x="2715843" y="2826065"/>
            <a:ext cx="11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3B56C"/>
                </a:solidFill>
                <a:latin typeface="Georgia" panose="02040502050405020303" pitchFamily="18" charset="0"/>
              </a:rPr>
              <a:t>wait()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9892CD-E8EF-4621-9B05-A07652F57E75}"/>
              </a:ext>
            </a:extLst>
          </p:cNvPr>
          <p:cNvSpPr txBox="1"/>
          <p:nvPr/>
        </p:nvSpPr>
        <p:spPr>
          <a:xfrm>
            <a:off x="5780915" y="2826065"/>
            <a:ext cx="11728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unlock()</a:t>
            </a: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7C735504-8DA1-43E6-A993-893F0604EEAC}"/>
              </a:ext>
            </a:extLst>
          </p:cNvPr>
          <p:cNvSpPr/>
          <p:nvPr/>
        </p:nvSpPr>
        <p:spPr>
          <a:xfrm>
            <a:off x="4649036" y="3965744"/>
            <a:ext cx="4363208" cy="706328"/>
          </a:xfrm>
          <a:prstGeom prst="roundRect">
            <a:avLst/>
          </a:prstGeom>
          <a:solidFill>
            <a:srgbClr val="002060"/>
          </a:solidFill>
          <a:ln w="19050">
            <a:noFill/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58737"/>
            <a:r>
              <a:rPr lang="en-US" dirty="0">
                <a:latin typeface="Georgia" panose="02040502050405020303" pitchFamily="18" charset="0"/>
              </a:rPr>
              <a:t>Software Transactional Memory (STM)</a:t>
            </a:r>
          </a:p>
          <a:p>
            <a:pPr marL="58737"/>
            <a:r>
              <a:rPr lang="en-US" dirty="0">
                <a:latin typeface="Georgia" panose="02040502050405020303" pitchFamily="18" charset="0"/>
              </a:rPr>
              <a:t>Hardware Transactional Memory (HTM)</a:t>
            </a:r>
          </a:p>
        </p:txBody>
      </p:sp>
    </p:spTree>
    <p:extLst>
      <p:ext uri="{BB962C8B-B14F-4D97-AF65-F5344CB8AC3E}">
        <p14:creationId xmlns:p14="http://schemas.microsoft.com/office/powerpoint/2010/main" val="4134660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  <p:bldP spid="37" grpId="0"/>
      <p:bldP spid="40" grpId="0"/>
      <p:bldP spid="41" grpId="0"/>
      <p:bldP spid="42" grpId="0"/>
      <p:bldP spid="43" grpId="0"/>
      <p:bldP spid="15" grpId="0"/>
      <p:bldP spid="16" grpId="0"/>
      <p:bldP spid="13" grpId="0"/>
      <p:bldP spid="14" grpId="0"/>
      <p:bldP spid="18" grpId="0"/>
      <p:bldP spid="20" grpId="0"/>
      <p:bldP spid="17" grpId="0"/>
      <p:bldP spid="4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/>
              <a:t>inCS</a:t>
            </a:r>
            <a:r>
              <a:rPr lang="en-US" sz="2400" b="1" dirty="0"/>
              <a:t> = </a:t>
            </a:r>
            <a:r>
              <a:rPr lang="en-US" sz="2400" b="1" dirty="0" err="1">
                <a:solidFill>
                  <a:srgbClr val="FF0000"/>
                </a:solidFill>
              </a:rPr>
              <a:t>inHTM</a:t>
            </a:r>
            <a:r>
              <a:rPr lang="en-US" sz="2400" b="1" dirty="0"/>
              <a:t> + </a:t>
            </a:r>
            <a:r>
              <a:rPr lang="en-US" sz="2400" b="1" dirty="0" err="1"/>
              <a:t>inFallback</a:t>
            </a:r>
            <a:r>
              <a:rPr lang="en-US" sz="2400" b="1" dirty="0"/>
              <a:t> + </a:t>
            </a:r>
            <a:r>
              <a:rPr lang="en-US" sz="2400" b="1" dirty="0" err="1"/>
              <a:t>inLockWaiting</a:t>
            </a:r>
            <a:r>
              <a:rPr lang="en-US" sz="2400" b="1" dirty="0"/>
              <a:t> + </a:t>
            </a:r>
            <a:r>
              <a:rPr lang="en-US" sz="2400" b="1" dirty="0" err="1"/>
              <a:t>inOverhead</a:t>
            </a:r>
            <a:endParaRPr lang="en-US" sz="24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DA1D15C-E8E2-4C58-A386-E445836620E7}"/>
              </a:ext>
            </a:extLst>
          </p:cNvPr>
          <p:cNvSpPr/>
          <p:nvPr/>
        </p:nvSpPr>
        <p:spPr>
          <a:xfrm>
            <a:off x="1042219" y="4161412"/>
            <a:ext cx="1992519" cy="8530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10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/>
              <a:t>inCS</a:t>
            </a:r>
            <a:r>
              <a:rPr lang="en-US" sz="2400" b="1" dirty="0"/>
              <a:t> = </a:t>
            </a:r>
            <a:r>
              <a:rPr lang="en-US" sz="2400" b="1" dirty="0" err="1"/>
              <a:t>inHTM</a:t>
            </a:r>
            <a:r>
              <a:rPr lang="en-US" sz="2400" b="1" dirty="0"/>
              <a:t> + </a:t>
            </a:r>
            <a:r>
              <a:rPr lang="en-US" sz="2400" b="1" dirty="0" err="1">
                <a:solidFill>
                  <a:srgbClr val="FF0000"/>
                </a:solidFill>
              </a:rPr>
              <a:t>inFallback</a:t>
            </a:r>
            <a:r>
              <a:rPr lang="en-US" sz="2400" b="1" dirty="0"/>
              <a:t> + </a:t>
            </a:r>
            <a:r>
              <a:rPr lang="en-US" sz="2400" b="1" dirty="0" err="1"/>
              <a:t>inLockWaiting</a:t>
            </a:r>
            <a:r>
              <a:rPr lang="en-US" sz="2400" b="1" dirty="0"/>
              <a:t> + </a:t>
            </a:r>
            <a:r>
              <a:rPr lang="en-US" sz="2400" b="1" dirty="0" err="1"/>
              <a:t>inOverhead</a:t>
            </a:r>
            <a:endParaRPr lang="en-US" sz="24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C2086200-56C7-48F1-B193-61338410816E}"/>
              </a:ext>
            </a:extLst>
          </p:cNvPr>
          <p:cNvSpPr/>
          <p:nvPr/>
        </p:nvSpPr>
        <p:spPr>
          <a:xfrm>
            <a:off x="6164271" y="4090642"/>
            <a:ext cx="2227661" cy="762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09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/>
              <a:t>inCS</a:t>
            </a:r>
            <a:r>
              <a:rPr lang="en-US" sz="2400" b="1" dirty="0"/>
              <a:t> = </a:t>
            </a:r>
            <a:r>
              <a:rPr lang="en-US" sz="2400" b="1" dirty="0" err="1"/>
              <a:t>inHTM</a:t>
            </a:r>
            <a:r>
              <a:rPr lang="en-US" sz="2400" b="1" dirty="0"/>
              <a:t> + </a:t>
            </a:r>
            <a:r>
              <a:rPr lang="en-US" sz="2400" b="1" dirty="0" err="1"/>
              <a:t>inFallback</a:t>
            </a:r>
            <a:r>
              <a:rPr lang="en-US" sz="2400" b="1" dirty="0"/>
              <a:t> + </a:t>
            </a:r>
            <a:r>
              <a:rPr lang="en-US" sz="2400" b="1" dirty="0" err="1">
                <a:solidFill>
                  <a:srgbClr val="FF0000"/>
                </a:solidFill>
              </a:rPr>
              <a:t>inLockWaiting</a:t>
            </a:r>
            <a:r>
              <a:rPr lang="en-US" sz="2400" b="1" dirty="0"/>
              <a:t> + </a:t>
            </a:r>
            <a:r>
              <a:rPr lang="en-US" sz="2400" b="1" dirty="0" err="1"/>
              <a:t>inOverhead</a:t>
            </a:r>
            <a:endParaRPr lang="en-US" sz="2400" b="1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568FFC66-30BF-4CC3-B8BA-2A691567B813}"/>
              </a:ext>
            </a:extLst>
          </p:cNvPr>
          <p:cNvSpPr/>
          <p:nvPr/>
        </p:nvSpPr>
        <p:spPr>
          <a:xfrm>
            <a:off x="6139082" y="3244692"/>
            <a:ext cx="2227661" cy="762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7200CC5-7591-4842-A4EA-107074A272BB}"/>
              </a:ext>
            </a:extLst>
          </p:cNvPr>
          <p:cNvSpPr/>
          <p:nvPr/>
        </p:nvSpPr>
        <p:spPr>
          <a:xfrm>
            <a:off x="1192132" y="2039237"/>
            <a:ext cx="1799898" cy="11839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4707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3504FE-EA9B-4A9D-808F-7E48CA873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400" b="1" dirty="0" err="1"/>
              <a:t>inCS</a:t>
            </a:r>
            <a:r>
              <a:rPr lang="en-US" sz="2400" b="1" dirty="0"/>
              <a:t> = </a:t>
            </a:r>
            <a:r>
              <a:rPr lang="en-US" sz="2400" b="1" dirty="0" err="1"/>
              <a:t>inHTM</a:t>
            </a:r>
            <a:r>
              <a:rPr lang="en-US" sz="2400" b="1" dirty="0"/>
              <a:t> + </a:t>
            </a:r>
            <a:r>
              <a:rPr lang="en-US" sz="2400" b="1" dirty="0" err="1"/>
              <a:t>inFallback</a:t>
            </a:r>
            <a:r>
              <a:rPr lang="en-US" sz="2400" b="1" dirty="0"/>
              <a:t> + </a:t>
            </a:r>
            <a:r>
              <a:rPr lang="en-US" sz="2400" b="1" dirty="0" err="1"/>
              <a:t>inLockWaiting</a:t>
            </a:r>
            <a:r>
              <a:rPr lang="en-US" sz="2400" b="1" dirty="0"/>
              <a:t> + </a:t>
            </a:r>
            <a:r>
              <a:rPr lang="en-US" sz="2400" b="1" dirty="0" err="1">
                <a:solidFill>
                  <a:srgbClr val="FF0000"/>
                </a:solidFill>
              </a:rPr>
              <a:t>inOverhead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A1AD030-EEC1-4BC7-B773-4D6F27967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23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85DCF2D-0426-4F44-9B3E-AF875C56B64A}"/>
              </a:ext>
            </a:extLst>
          </p:cNvPr>
          <p:cNvGrpSpPr/>
          <p:nvPr/>
        </p:nvGrpSpPr>
        <p:grpSpPr>
          <a:xfrm>
            <a:off x="765147" y="1994705"/>
            <a:ext cx="7522263" cy="4112650"/>
            <a:chOff x="785995" y="1835582"/>
            <a:chExt cx="7480568" cy="4430332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9662C365-7C29-4B46-8B0B-EDA36D490924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8" name="流程图: 决策 7">
                <a:extLst>
                  <a:ext uri="{FF2B5EF4-FFF2-40B4-BE49-F238E27FC236}">
                    <a16:creationId xmlns:a16="http://schemas.microsoft.com/office/drawing/2014/main" id="{25D60703-5E59-4895-ABCC-F2A70B1DE04E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9" name="流程图: 可选过程 8">
                <a:extLst>
                  <a:ext uri="{FF2B5EF4-FFF2-40B4-BE49-F238E27FC236}">
                    <a16:creationId xmlns:a16="http://schemas.microsoft.com/office/drawing/2014/main" id="{D1143B93-D9CE-45EA-87AC-01FB44D905E0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0" name="流程图: 决策 9">
                <a:extLst>
                  <a:ext uri="{FF2B5EF4-FFF2-40B4-BE49-F238E27FC236}">
                    <a16:creationId xmlns:a16="http://schemas.microsoft.com/office/drawing/2014/main" id="{4C537FA3-7809-4AB2-91ED-4DA3A6CCFB21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1" name="流程图: 决策 10">
                <a:extLst>
                  <a:ext uri="{FF2B5EF4-FFF2-40B4-BE49-F238E27FC236}">
                    <a16:creationId xmlns:a16="http://schemas.microsoft.com/office/drawing/2014/main" id="{AF6E5095-E353-4F3F-899D-2F217FA5004F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2" name="流程图: 可选过程 11">
                <a:extLst>
                  <a:ext uri="{FF2B5EF4-FFF2-40B4-BE49-F238E27FC236}">
                    <a16:creationId xmlns:a16="http://schemas.microsoft.com/office/drawing/2014/main" id="{41F2703F-2E08-425D-BC1F-FE3F4A542C0B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3" name="流程图: 过程 12">
                <a:extLst>
                  <a:ext uri="{FF2B5EF4-FFF2-40B4-BE49-F238E27FC236}">
                    <a16:creationId xmlns:a16="http://schemas.microsoft.com/office/drawing/2014/main" id="{DAC75679-6439-44FA-B62A-DE8FBAE67659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4" name="流程图: 过程 13">
                <a:extLst>
                  <a:ext uri="{FF2B5EF4-FFF2-40B4-BE49-F238E27FC236}">
                    <a16:creationId xmlns:a16="http://schemas.microsoft.com/office/drawing/2014/main" id="{C5125358-8775-458A-88C2-11BAFF7F1D10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15" name="流程图: 过程 14">
                <a:extLst>
                  <a:ext uri="{FF2B5EF4-FFF2-40B4-BE49-F238E27FC236}">
                    <a16:creationId xmlns:a16="http://schemas.microsoft.com/office/drawing/2014/main" id="{A111DA98-BF8E-4DE8-8CCD-C8EBA0529619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710E3D83-AA61-49BE-8EA5-41D18E2DC11F}"/>
                  </a:ext>
                </a:extLst>
              </p:cNvPr>
              <p:cNvCxnSpPr>
                <a:cxnSpLocks/>
                <a:endCxn id="8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3E564192-D1E2-4DF4-82F0-F49722238CAF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>
                <a:extLst>
                  <a:ext uri="{FF2B5EF4-FFF2-40B4-BE49-F238E27FC236}">
                    <a16:creationId xmlns:a16="http://schemas.microsoft.com/office/drawing/2014/main" id="{8C7711C6-79F7-4604-BD68-38747D14C779}"/>
                  </a:ext>
                </a:extLst>
              </p:cNvPr>
              <p:cNvCxnSpPr>
                <a:cxnSpLocks/>
                <a:stCxn id="10" idx="0"/>
                <a:endCxn id="11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>
                <a:extLst>
                  <a:ext uri="{FF2B5EF4-FFF2-40B4-BE49-F238E27FC236}">
                    <a16:creationId xmlns:a16="http://schemas.microsoft.com/office/drawing/2014/main" id="{24984DC6-8984-487D-87D6-1002C4BD5D71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>
                <a:extLst>
                  <a:ext uri="{FF2B5EF4-FFF2-40B4-BE49-F238E27FC236}">
                    <a16:creationId xmlns:a16="http://schemas.microsoft.com/office/drawing/2014/main" id="{9C87D866-8B53-47F6-9D05-BEF56A65DE4A}"/>
                  </a:ext>
                </a:extLst>
              </p:cNvPr>
              <p:cNvCxnSpPr>
                <a:cxnSpLocks/>
                <a:stCxn id="11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>
                <a:extLst>
                  <a:ext uri="{FF2B5EF4-FFF2-40B4-BE49-F238E27FC236}">
                    <a16:creationId xmlns:a16="http://schemas.microsoft.com/office/drawing/2014/main" id="{28EB15CF-A926-405A-8D53-BAC8EC93C357}"/>
                  </a:ext>
                </a:extLst>
              </p:cNvPr>
              <p:cNvCxnSpPr>
                <a:cxnSpLocks/>
                <a:stCxn id="14" idx="2"/>
                <a:endCxn id="31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箭头连接符 21">
                <a:extLst>
                  <a:ext uri="{FF2B5EF4-FFF2-40B4-BE49-F238E27FC236}">
                    <a16:creationId xmlns:a16="http://schemas.microsoft.com/office/drawing/2014/main" id="{5174CB36-64A6-4EC9-99EC-0373BC651C91}"/>
                  </a:ext>
                </a:extLst>
              </p:cNvPr>
              <p:cNvCxnSpPr>
                <a:cxnSpLocks/>
                <a:stCxn id="15" idx="1"/>
                <a:endCxn id="12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20201FC-2BAF-4596-9E49-9E8008DCB15D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A666031-1670-41CD-8741-E7C3D612917F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9876843B-2FA0-4DE5-86DA-8BBD40678771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93342EF0-508B-4847-B9E7-3E46A83F2FBF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流程图: 过程 26">
                <a:extLst>
                  <a:ext uri="{FF2B5EF4-FFF2-40B4-BE49-F238E27FC236}">
                    <a16:creationId xmlns:a16="http://schemas.microsoft.com/office/drawing/2014/main" id="{EB031BBE-E457-4486-9BE3-E400AEF91B0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流程图: 过程 27">
                <a:extLst>
                  <a:ext uri="{FF2B5EF4-FFF2-40B4-BE49-F238E27FC236}">
                    <a16:creationId xmlns:a16="http://schemas.microsoft.com/office/drawing/2014/main" id="{9B6384E7-588D-40FA-A466-78C36F35E03C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29" name="直接箭头连接符 28">
                <a:extLst>
                  <a:ext uri="{FF2B5EF4-FFF2-40B4-BE49-F238E27FC236}">
                    <a16:creationId xmlns:a16="http://schemas.microsoft.com/office/drawing/2014/main" id="{EE3F0CA7-B894-4BF2-B1CD-DBDC75CB88E9}"/>
                  </a:ext>
                </a:extLst>
              </p:cNvPr>
              <p:cNvCxnSpPr>
                <a:cxnSpLocks/>
                <a:stCxn id="13" idx="2"/>
                <a:endCxn id="27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>
                <a:extLst>
                  <a:ext uri="{FF2B5EF4-FFF2-40B4-BE49-F238E27FC236}">
                    <a16:creationId xmlns:a16="http://schemas.microsoft.com/office/drawing/2014/main" id="{B969231C-0369-4D44-8EFD-C0A6019C590F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流程图: 过程 30">
                <a:extLst>
                  <a:ext uri="{FF2B5EF4-FFF2-40B4-BE49-F238E27FC236}">
                    <a16:creationId xmlns:a16="http://schemas.microsoft.com/office/drawing/2014/main" id="{727DE0FD-E0CB-42EA-A01C-D44C2D5461BA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32" name="直接箭头连接符 31">
                <a:extLst>
                  <a:ext uri="{FF2B5EF4-FFF2-40B4-BE49-F238E27FC236}">
                    <a16:creationId xmlns:a16="http://schemas.microsoft.com/office/drawing/2014/main" id="{0E7F9F14-9B02-48C5-91C8-E34E8D0189D4}"/>
                  </a:ext>
                </a:extLst>
              </p:cNvPr>
              <p:cNvCxnSpPr>
                <a:cxnSpLocks/>
                <a:endCxn id="10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>
                <a:extLst>
                  <a:ext uri="{FF2B5EF4-FFF2-40B4-BE49-F238E27FC236}">
                    <a16:creationId xmlns:a16="http://schemas.microsoft.com/office/drawing/2014/main" id="{CA9D6DE4-6F8C-454B-A01B-65F3D5E0570D}"/>
                  </a:ext>
                </a:extLst>
              </p:cNvPr>
              <p:cNvCxnSpPr>
                <a:cxnSpLocks/>
                <a:stCxn id="31" idx="2"/>
                <a:endCxn id="15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直接箭头连接符 6">
              <a:extLst>
                <a:ext uri="{FF2B5EF4-FFF2-40B4-BE49-F238E27FC236}">
                  <a16:creationId xmlns:a16="http://schemas.microsoft.com/office/drawing/2014/main" id="{0237A548-A4BE-47D7-BF7F-FAB00836B791}"/>
                </a:ext>
              </a:extLst>
            </p:cNvPr>
            <p:cNvCxnSpPr>
              <a:cxnSpLocks/>
              <a:stCxn id="8" idx="2"/>
              <a:endCxn id="13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标题 1">
            <a:extLst>
              <a:ext uri="{FF2B5EF4-FFF2-40B4-BE49-F238E27FC236}">
                <a16:creationId xmlns:a16="http://schemas.microsoft.com/office/drawing/2014/main" id="{5D5E95AF-4937-4C6F-A10B-A4BC10B84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8199273E-E3C4-450F-8657-DA9B8780D49B}"/>
              </a:ext>
            </a:extLst>
          </p:cNvPr>
          <p:cNvSpPr/>
          <p:nvPr/>
        </p:nvSpPr>
        <p:spPr>
          <a:xfrm>
            <a:off x="1124536" y="3391029"/>
            <a:ext cx="1857475" cy="7703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857D99F-DD23-4C08-BB0C-A10251A64FF3}"/>
              </a:ext>
            </a:extLst>
          </p:cNvPr>
          <p:cNvSpPr/>
          <p:nvPr/>
        </p:nvSpPr>
        <p:spPr>
          <a:xfrm>
            <a:off x="3724183" y="1997992"/>
            <a:ext cx="1857475" cy="4284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01C27A89-F802-4246-AD96-BA6CE3796EB3}"/>
              </a:ext>
            </a:extLst>
          </p:cNvPr>
          <p:cNvSpPr/>
          <p:nvPr/>
        </p:nvSpPr>
        <p:spPr>
          <a:xfrm>
            <a:off x="6139351" y="4930482"/>
            <a:ext cx="2365547" cy="726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A6433F60-3163-409D-973F-8D9AD76596DF}"/>
              </a:ext>
            </a:extLst>
          </p:cNvPr>
          <p:cNvSpPr/>
          <p:nvPr/>
        </p:nvSpPr>
        <p:spPr>
          <a:xfrm>
            <a:off x="1098601" y="5003024"/>
            <a:ext cx="1906024" cy="7268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241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94" y="960251"/>
            <a:ext cx="8665171" cy="5444005"/>
          </a:xfrm>
        </p:spPr>
        <p:txBody>
          <a:bodyPr/>
          <a:lstStyle/>
          <a:p>
            <a:pPr lvl="1"/>
            <a:r>
              <a:rPr lang="en-US" dirty="0"/>
              <a:t>HTM library adds thread-local status flags </a:t>
            </a:r>
          </a:p>
          <a:p>
            <a:pPr marL="201168" lvl="1" indent="0">
              <a:buNone/>
            </a:pP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336" y="6518376"/>
            <a:ext cx="984019" cy="365125"/>
          </a:xfrm>
        </p:spPr>
        <p:txBody>
          <a:bodyPr/>
          <a:lstStyle/>
          <a:p>
            <a:fld id="{F7C493FE-999C-426B-B18C-6FA7D44880EE}" type="slidenum">
              <a:rPr lang="en-US" smtClean="0"/>
              <a:t>24</a:t>
            </a:fld>
            <a:endParaRPr lang="en-US" dirty="0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063D1B90-4B7A-4AB6-9DC0-60BF6D79873F}"/>
              </a:ext>
            </a:extLst>
          </p:cNvPr>
          <p:cNvGrpSpPr/>
          <p:nvPr/>
        </p:nvGrpSpPr>
        <p:grpSpPr>
          <a:xfrm>
            <a:off x="117401" y="1714809"/>
            <a:ext cx="7480568" cy="4430332"/>
            <a:chOff x="785995" y="1835582"/>
            <a:chExt cx="7480568" cy="4430332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6A96D291-4776-4808-92CE-BAC4EFD6756E}"/>
                </a:ext>
              </a:extLst>
            </p:cNvPr>
            <p:cNvGrpSpPr/>
            <p:nvPr/>
          </p:nvGrpSpPr>
          <p:grpSpPr>
            <a:xfrm>
              <a:off x="785995" y="1835582"/>
              <a:ext cx="7480568" cy="4430332"/>
              <a:chOff x="1338070" y="2799259"/>
              <a:chExt cx="6370898" cy="3524580"/>
            </a:xfrm>
          </p:grpSpPr>
          <p:sp>
            <p:nvSpPr>
              <p:cNvPr id="44" name="流程图: 决策 43">
                <a:extLst>
                  <a:ext uri="{FF2B5EF4-FFF2-40B4-BE49-F238E27FC236}">
                    <a16:creationId xmlns:a16="http://schemas.microsoft.com/office/drawing/2014/main" id="{D3BBF474-8FF4-4F47-8FF4-2699EC0B00CB}"/>
                  </a:ext>
                </a:extLst>
              </p:cNvPr>
              <p:cNvSpPr/>
              <p:nvPr/>
            </p:nvSpPr>
            <p:spPr>
              <a:xfrm>
                <a:off x="1338070" y="2799259"/>
                <a:ext cx="2173669" cy="109809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Wait for lock to be free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5" name="流程图: 可选过程 44">
                <a:extLst>
                  <a:ext uri="{FF2B5EF4-FFF2-40B4-BE49-F238E27FC236}">
                    <a16:creationId xmlns:a16="http://schemas.microsoft.com/office/drawing/2014/main" id="{65D89C66-E879-4C29-8849-E18D5C7DFF8A}"/>
                  </a:ext>
                </a:extLst>
              </p:cNvPr>
              <p:cNvSpPr/>
              <p:nvPr/>
            </p:nvSpPr>
            <p:spPr>
              <a:xfrm>
                <a:off x="4018292" y="2876942"/>
                <a:ext cx="1046538" cy="574628"/>
              </a:xfrm>
              <a:prstGeom prst="flowChartAlternateProcess">
                <a:avLst/>
              </a:pr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Start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6" name="流程图: 决策 45">
                <a:extLst>
                  <a:ext uri="{FF2B5EF4-FFF2-40B4-BE49-F238E27FC236}">
                    <a16:creationId xmlns:a16="http://schemas.microsoft.com/office/drawing/2014/main" id="{0BAC3D69-CC27-4EC5-9458-FDEF1EF627A6}"/>
                  </a:ext>
                </a:extLst>
              </p:cNvPr>
              <p:cNvSpPr/>
              <p:nvPr/>
            </p:nvSpPr>
            <p:spPr>
              <a:xfrm>
                <a:off x="3534560" y="4808393"/>
                <a:ext cx="2064833" cy="731926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Succeed?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7" name="流程图: 决策 46">
                <a:extLst>
                  <a:ext uri="{FF2B5EF4-FFF2-40B4-BE49-F238E27FC236}">
                    <a16:creationId xmlns:a16="http://schemas.microsoft.com/office/drawing/2014/main" id="{A48CACD5-2169-437B-BFD8-0236F4FD252B}"/>
                  </a:ext>
                </a:extLst>
              </p:cNvPr>
              <p:cNvSpPr/>
              <p:nvPr/>
            </p:nvSpPr>
            <p:spPr>
              <a:xfrm>
                <a:off x="3708434" y="3743011"/>
                <a:ext cx="1708927" cy="716823"/>
              </a:xfrm>
              <a:prstGeom prst="flowChartDecision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Retry?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8" name="流程图: 可选过程 47">
                <a:extLst>
                  <a:ext uri="{FF2B5EF4-FFF2-40B4-BE49-F238E27FC236}">
                    <a16:creationId xmlns:a16="http://schemas.microsoft.com/office/drawing/2014/main" id="{B46405CD-C855-4CF3-AD3A-E1981984B269}"/>
                  </a:ext>
                </a:extLst>
              </p:cNvPr>
              <p:cNvSpPr/>
              <p:nvPr/>
            </p:nvSpPr>
            <p:spPr>
              <a:xfrm>
                <a:off x="4053856" y="5804296"/>
                <a:ext cx="1018082" cy="519543"/>
              </a:xfrm>
              <a:prstGeom prst="flowChartAlternate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Finish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49" name="流程图: 过程 48">
                <a:extLst>
                  <a:ext uri="{FF2B5EF4-FFF2-40B4-BE49-F238E27FC236}">
                    <a16:creationId xmlns:a16="http://schemas.microsoft.com/office/drawing/2014/main" id="{E23F2FB8-CAE0-48A0-B0D7-8786C62C50EE}"/>
                  </a:ext>
                </a:extLst>
              </p:cNvPr>
              <p:cNvSpPr/>
              <p:nvPr/>
            </p:nvSpPr>
            <p:spPr>
              <a:xfrm>
                <a:off x="1699700" y="4146678"/>
                <a:ext cx="1442256" cy="436020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Begin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0" name="流程图: 过程 49">
                <a:extLst>
                  <a:ext uri="{FF2B5EF4-FFF2-40B4-BE49-F238E27FC236}">
                    <a16:creationId xmlns:a16="http://schemas.microsoft.com/office/drawing/2014/main" id="{8DB6445C-D0FE-4F69-B16F-98F353706A2A}"/>
                  </a:ext>
                </a:extLst>
              </p:cNvPr>
              <p:cNvSpPr/>
              <p:nvPr/>
            </p:nvSpPr>
            <p:spPr>
              <a:xfrm>
                <a:off x="5967874" y="3950387"/>
                <a:ext cx="1729877" cy="472941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Acquire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1" name="流程图: 过程 50">
                <a:extLst>
                  <a:ext uri="{FF2B5EF4-FFF2-40B4-BE49-F238E27FC236}">
                    <a16:creationId xmlns:a16="http://schemas.microsoft.com/office/drawing/2014/main" id="{9295986E-94F4-4C04-A985-DCBE82FAA28B}"/>
                  </a:ext>
                </a:extLst>
              </p:cNvPr>
              <p:cNvSpPr/>
              <p:nvPr/>
            </p:nvSpPr>
            <p:spPr>
              <a:xfrm>
                <a:off x="5979092" y="5387220"/>
                <a:ext cx="1729876" cy="495088"/>
              </a:xfrm>
              <a:prstGeom prst="flowChartProcess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Release the lock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52" name="直接箭头连接符 51">
                <a:extLst>
                  <a:ext uri="{FF2B5EF4-FFF2-40B4-BE49-F238E27FC236}">
                    <a16:creationId xmlns:a16="http://schemas.microsoft.com/office/drawing/2014/main" id="{0DD7151B-A54C-4538-AA47-BE798AC48D95}"/>
                  </a:ext>
                </a:extLst>
              </p:cNvPr>
              <p:cNvCxnSpPr>
                <a:cxnSpLocks/>
                <a:endCxn id="44" idx="3"/>
              </p:cNvCxnSpPr>
              <p:nvPr/>
            </p:nvCxnSpPr>
            <p:spPr>
              <a:xfrm flipH="1">
                <a:off x="3511739" y="3264506"/>
                <a:ext cx="534563" cy="8380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箭头连接符 52">
                <a:extLst>
                  <a:ext uri="{FF2B5EF4-FFF2-40B4-BE49-F238E27FC236}">
                    <a16:creationId xmlns:a16="http://schemas.microsoft.com/office/drawing/2014/main" id="{F2E2F100-4FE2-4D4E-A484-09E8785905CC}"/>
                  </a:ext>
                </a:extLst>
              </p:cNvPr>
              <p:cNvCxnSpPr>
                <a:cxnSpLocks/>
                <a:stCxn id="47" idx="3"/>
                <a:endCxn id="50" idx="1"/>
              </p:cNvCxnSpPr>
              <p:nvPr/>
            </p:nvCxnSpPr>
            <p:spPr>
              <a:xfrm>
                <a:off x="5417361" y="4101423"/>
                <a:ext cx="550513" cy="85435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箭头连接符 53">
                <a:extLst>
                  <a:ext uri="{FF2B5EF4-FFF2-40B4-BE49-F238E27FC236}">
                    <a16:creationId xmlns:a16="http://schemas.microsoft.com/office/drawing/2014/main" id="{C7AA6338-8D1D-47C0-91BB-CC59C327F408}"/>
                  </a:ext>
                </a:extLst>
              </p:cNvPr>
              <p:cNvCxnSpPr>
                <a:cxnSpLocks/>
                <a:stCxn id="46" idx="0"/>
                <a:endCxn id="47" idx="2"/>
              </p:cNvCxnSpPr>
              <p:nvPr/>
            </p:nvCxnSpPr>
            <p:spPr>
              <a:xfrm flipH="1" flipV="1">
                <a:off x="4562898" y="4459834"/>
                <a:ext cx="4079" cy="348559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箭头连接符 54">
                <a:extLst>
                  <a:ext uri="{FF2B5EF4-FFF2-40B4-BE49-F238E27FC236}">
                    <a16:creationId xmlns:a16="http://schemas.microsoft.com/office/drawing/2014/main" id="{E8CED7C3-2A13-4B22-BAE6-7BAFD4D629EC}"/>
                  </a:ext>
                </a:extLst>
              </p:cNvPr>
              <p:cNvCxnSpPr>
                <a:cxnSpLocks/>
                <a:stCxn id="46" idx="2"/>
              </p:cNvCxnSpPr>
              <p:nvPr/>
            </p:nvCxnSpPr>
            <p:spPr>
              <a:xfrm>
                <a:off x="4566977" y="5540319"/>
                <a:ext cx="0" cy="269024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箭头连接符 55">
                <a:extLst>
                  <a:ext uri="{FF2B5EF4-FFF2-40B4-BE49-F238E27FC236}">
                    <a16:creationId xmlns:a16="http://schemas.microsoft.com/office/drawing/2014/main" id="{6C51D205-E496-4F4A-9976-1D5CE6F06EFE}"/>
                  </a:ext>
                </a:extLst>
              </p:cNvPr>
              <p:cNvCxnSpPr>
                <a:cxnSpLocks/>
                <a:stCxn id="47" idx="1"/>
              </p:cNvCxnSpPr>
              <p:nvPr/>
            </p:nvCxnSpPr>
            <p:spPr>
              <a:xfrm flipH="1" flipV="1">
                <a:off x="2908695" y="3652850"/>
                <a:ext cx="799739" cy="448573"/>
              </a:xfrm>
              <a:prstGeom prst="straightConnector1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箭头连接符 56">
                <a:extLst>
                  <a:ext uri="{FF2B5EF4-FFF2-40B4-BE49-F238E27FC236}">
                    <a16:creationId xmlns:a16="http://schemas.microsoft.com/office/drawing/2014/main" id="{6EDFA946-EFCA-42B3-8098-76F3539E536F}"/>
                  </a:ext>
                </a:extLst>
              </p:cNvPr>
              <p:cNvCxnSpPr>
                <a:cxnSpLocks/>
                <a:stCxn id="50" idx="2"/>
                <a:endCxn id="67" idx="0"/>
              </p:cNvCxnSpPr>
              <p:nvPr/>
            </p:nvCxnSpPr>
            <p:spPr>
              <a:xfrm>
                <a:off x="6832813" y="4423328"/>
                <a:ext cx="11218" cy="29542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箭头连接符 57">
                <a:extLst>
                  <a:ext uri="{FF2B5EF4-FFF2-40B4-BE49-F238E27FC236}">
                    <a16:creationId xmlns:a16="http://schemas.microsoft.com/office/drawing/2014/main" id="{512A0AD0-E5D7-4B64-A863-A1DB86814E23}"/>
                  </a:ext>
                </a:extLst>
              </p:cNvPr>
              <p:cNvCxnSpPr>
                <a:cxnSpLocks/>
                <a:stCxn id="51" idx="1"/>
                <a:endCxn id="48" idx="3"/>
              </p:cNvCxnSpPr>
              <p:nvPr/>
            </p:nvCxnSpPr>
            <p:spPr>
              <a:xfrm flipH="1">
                <a:off x="5071938" y="5634764"/>
                <a:ext cx="907155" cy="429304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文本框 58">
                <a:extLst>
                  <a:ext uri="{FF2B5EF4-FFF2-40B4-BE49-F238E27FC236}">
                    <a16:creationId xmlns:a16="http://schemas.microsoft.com/office/drawing/2014/main" id="{57EF7E8B-8D69-4217-BACC-661452CEA1BE}"/>
                  </a:ext>
                </a:extLst>
              </p:cNvPr>
              <p:cNvSpPr txBox="1"/>
              <p:nvPr/>
            </p:nvSpPr>
            <p:spPr>
              <a:xfrm>
                <a:off x="4609200" y="451975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0" name="文本框 59">
                <a:extLst>
                  <a:ext uri="{FF2B5EF4-FFF2-40B4-BE49-F238E27FC236}">
                    <a16:creationId xmlns:a16="http://schemas.microsoft.com/office/drawing/2014/main" id="{E4243083-C913-46AB-8E50-2840B4B0BEB3}"/>
                  </a:ext>
                </a:extLst>
              </p:cNvPr>
              <p:cNvSpPr txBox="1"/>
              <p:nvPr/>
            </p:nvSpPr>
            <p:spPr>
              <a:xfrm>
                <a:off x="5435525" y="4126737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1" name="文本框 60">
                <a:extLst>
                  <a:ext uri="{FF2B5EF4-FFF2-40B4-BE49-F238E27FC236}">
                    <a16:creationId xmlns:a16="http://schemas.microsoft.com/office/drawing/2014/main" id="{A2AC9D8D-73DE-4B64-AFCF-6C58A43C0E9C}"/>
                  </a:ext>
                </a:extLst>
              </p:cNvPr>
              <p:cNvSpPr txBox="1"/>
              <p:nvPr/>
            </p:nvSpPr>
            <p:spPr>
              <a:xfrm>
                <a:off x="4609201" y="5479230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2" name="文本框 61">
                <a:extLst>
                  <a:ext uri="{FF2B5EF4-FFF2-40B4-BE49-F238E27FC236}">
                    <a16:creationId xmlns:a16="http://schemas.microsoft.com/office/drawing/2014/main" id="{DC2CAC6D-A9B1-4191-B0B5-97CDDC719C7C}"/>
                  </a:ext>
                </a:extLst>
              </p:cNvPr>
              <p:cNvSpPr txBox="1"/>
              <p:nvPr/>
            </p:nvSpPr>
            <p:spPr>
              <a:xfrm>
                <a:off x="3119894" y="3583386"/>
                <a:ext cx="420513" cy="2886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Y</a:t>
                </a:r>
                <a:endParaRPr lang="zh-CN" altLang="en-US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3" name="流程图: 过程 62">
                <a:extLst>
                  <a:ext uri="{FF2B5EF4-FFF2-40B4-BE49-F238E27FC236}">
                    <a16:creationId xmlns:a16="http://schemas.microsoft.com/office/drawing/2014/main" id="{2C526A59-204F-447C-A2BD-3990482BF336}"/>
                  </a:ext>
                </a:extLst>
              </p:cNvPr>
              <p:cNvSpPr/>
              <p:nvPr/>
            </p:nvSpPr>
            <p:spPr>
              <a:xfrm>
                <a:off x="1699700" y="4832438"/>
                <a:ext cx="1442256" cy="416722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64" name="流程图: 过程 63">
                <a:extLst>
                  <a:ext uri="{FF2B5EF4-FFF2-40B4-BE49-F238E27FC236}">
                    <a16:creationId xmlns:a16="http://schemas.microsoft.com/office/drawing/2014/main" id="{2B550BF5-D36E-4B7C-B674-F3C1AB09F4F4}"/>
                  </a:ext>
                </a:extLst>
              </p:cNvPr>
              <p:cNvSpPr/>
              <p:nvPr/>
            </p:nvSpPr>
            <p:spPr>
              <a:xfrm>
                <a:off x="1700636" y="5489497"/>
                <a:ext cx="1440383" cy="434752"/>
              </a:xfrm>
              <a:prstGeom prst="flowChartProcess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End HTM</a:t>
                </a:r>
                <a:endParaRPr lang="zh-CN" altLang="en-US" dirty="0">
                  <a:solidFill>
                    <a:schemeClr val="bg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65" name="直接箭头连接符 64">
                <a:extLst>
                  <a:ext uri="{FF2B5EF4-FFF2-40B4-BE49-F238E27FC236}">
                    <a16:creationId xmlns:a16="http://schemas.microsoft.com/office/drawing/2014/main" id="{B00020B6-3B62-4C37-91FF-40F2BE93A19B}"/>
                  </a:ext>
                </a:extLst>
              </p:cNvPr>
              <p:cNvCxnSpPr>
                <a:cxnSpLocks/>
                <a:stCxn id="49" idx="2"/>
                <a:endCxn id="63" idx="0"/>
              </p:cNvCxnSpPr>
              <p:nvPr/>
            </p:nvCxnSpPr>
            <p:spPr>
              <a:xfrm>
                <a:off x="2420828" y="4582698"/>
                <a:ext cx="0" cy="249740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接箭头连接符 65">
                <a:extLst>
                  <a:ext uri="{FF2B5EF4-FFF2-40B4-BE49-F238E27FC236}">
                    <a16:creationId xmlns:a16="http://schemas.microsoft.com/office/drawing/2014/main" id="{1D9A7BD6-B022-4B8A-9057-F7E3FBA38D67}"/>
                  </a:ext>
                </a:extLst>
              </p:cNvPr>
              <p:cNvCxnSpPr>
                <a:cxnSpLocks/>
                <a:stCxn id="63" idx="2"/>
                <a:endCxn id="64" idx="0"/>
              </p:cNvCxnSpPr>
              <p:nvPr/>
            </p:nvCxnSpPr>
            <p:spPr>
              <a:xfrm flipH="1">
                <a:off x="2420828" y="5249160"/>
                <a:ext cx="1" cy="240338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med" len="sm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流程图: 过程 66">
                <a:extLst>
                  <a:ext uri="{FF2B5EF4-FFF2-40B4-BE49-F238E27FC236}">
                    <a16:creationId xmlns:a16="http://schemas.microsoft.com/office/drawing/2014/main" id="{69F4F7C2-C5FB-4865-82E7-AAA332EA2ACD}"/>
                  </a:ext>
                </a:extLst>
              </p:cNvPr>
              <p:cNvSpPr/>
              <p:nvPr/>
            </p:nvSpPr>
            <p:spPr>
              <a:xfrm>
                <a:off x="5987919" y="4718749"/>
                <a:ext cx="1712222" cy="435039"/>
              </a:xfrm>
              <a:prstGeom prst="flowChartProcess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solidFill>
                      <a:schemeClr val="tx1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User code</a:t>
                </a:r>
                <a:endParaRPr lang="zh-CN" altLang="en-US" b="1" dirty="0">
                  <a:solidFill>
                    <a:schemeClr val="tx1"/>
                  </a:solidFill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cxnSp>
            <p:nvCxnSpPr>
              <p:cNvPr id="68" name="直接箭头连接符 67">
                <a:extLst>
                  <a:ext uri="{FF2B5EF4-FFF2-40B4-BE49-F238E27FC236}">
                    <a16:creationId xmlns:a16="http://schemas.microsoft.com/office/drawing/2014/main" id="{A225A440-5366-4A09-9451-C0565F3F56C8}"/>
                  </a:ext>
                </a:extLst>
              </p:cNvPr>
              <p:cNvCxnSpPr>
                <a:cxnSpLocks/>
                <a:endCxn id="46" idx="1"/>
              </p:cNvCxnSpPr>
              <p:nvPr/>
            </p:nvCxnSpPr>
            <p:spPr>
              <a:xfrm flipV="1">
                <a:off x="3114048" y="5174356"/>
                <a:ext cx="420512" cy="321187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CA642B0B-4FED-48B0-B63C-6073CDDA52F1}"/>
                  </a:ext>
                </a:extLst>
              </p:cNvPr>
              <p:cNvCxnSpPr>
                <a:cxnSpLocks/>
                <a:stCxn id="67" idx="2"/>
                <a:endCxn id="51" idx="0"/>
              </p:cNvCxnSpPr>
              <p:nvPr/>
            </p:nvCxnSpPr>
            <p:spPr>
              <a:xfrm>
                <a:off x="6844030" y="5153788"/>
                <a:ext cx="0" cy="233432"/>
              </a:xfrm>
              <a:prstGeom prst="straightConnector1">
                <a:avLst/>
              </a:prstGeom>
              <a:ln w="28575">
                <a:solidFill>
                  <a:schemeClr val="bg2">
                    <a:lumMod val="50000"/>
                  </a:schemeClr>
                </a:solidFill>
                <a:headEnd w="lg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1" name="直接箭头连接符 40">
              <a:extLst>
                <a:ext uri="{FF2B5EF4-FFF2-40B4-BE49-F238E27FC236}">
                  <a16:creationId xmlns:a16="http://schemas.microsoft.com/office/drawing/2014/main" id="{A0F4E378-DC1D-446A-AE74-0EF1AB358901}"/>
                </a:ext>
              </a:extLst>
            </p:cNvPr>
            <p:cNvCxnSpPr>
              <a:cxnSpLocks/>
              <a:stCxn id="44" idx="2"/>
              <a:endCxn id="49" idx="0"/>
            </p:cNvCxnSpPr>
            <p:nvPr/>
          </p:nvCxnSpPr>
          <p:spPr>
            <a:xfrm flipH="1">
              <a:off x="2057346" y="3215865"/>
              <a:ext cx="4786" cy="313398"/>
            </a:xfrm>
            <a:prstGeom prst="straightConnector1">
              <a:avLst/>
            </a:prstGeom>
            <a:ln w="28575">
              <a:solidFill>
                <a:schemeClr val="bg2">
                  <a:lumMod val="50000"/>
                </a:schemeClr>
              </a:solidFill>
              <a:headEnd w="med" len="sm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3833B78B-D005-4A3B-BF0F-6D23F9B724FC}"/>
              </a:ext>
            </a:extLst>
          </p:cNvPr>
          <p:cNvSpPr txBox="1"/>
          <p:nvPr/>
        </p:nvSpPr>
        <p:spPr>
          <a:xfrm>
            <a:off x="5422299" y="2761031"/>
            <a:ext cx="3838940" cy="400110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inLockWaiting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true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D0B9F524-36CD-494F-853A-AAD79404FEF2}"/>
              </a:ext>
            </a:extLst>
          </p:cNvPr>
          <p:cNvSpPr txBox="1"/>
          <p:nvPr/>
        </p:nvSpPr>
        <p:spPr>
          <a:xfrm>
            <a:off x="5422299" y="3761866"/>
            <a:ext cx="3528007" cy="400110"/>
          </a:xfrm>
          <a:prstGeom prst="rect">
            <a:avLst/>
          </a:prstGeom>
          <a:solidFill>
            <a:schemeClr val="bg1">
              <a:alpha val="56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inLockWaiting</a:t>
            </a:r>
            <a:r>
              <a:rPr 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false</a:t>
            </a:r>
          </a:p>
        </p:txBody>
      </p:sp>
    </p:spTree>
    <p:extLst>
      <p:ext uri="{BB962C8B-B14F-4D97-AF65-F5344CB8AC3E}">
        <p14:creationId xmlns:p14="http://schemas.microsoft.com/office/powerpoint/2010/main" val="2818968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93" y="240886"/>
            <a:ext cx="9215777" cy="530966"/>
          </a:xfrm>
        </p:spPr>
        <p:txBody>
          <a:bodyPr>
            <a:normAutofit fontScale="90000"/>
          </a:bodyPr>
          <a:lstStyle/>
          <a:p>
            <a:r>
              <a:rPr lang="en-US" dirty="0"/>
              <a:t>Challenge II – Time Decomposition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94" y="960251"/>
            <a:ext cx="8665171" cy="5444005"/>
          </a:xfrm>
        </p:spPr>
        <p:txBody>
          <a:bodyPr/>
          <a:lstStyle/>
          <a:p>
            <a:pPr lvl="1"/>
            <a:r>
              <a:rPr lang="en-US" dirty="0"/>
              <a:t>P</a:t>
            </a:r>
            <a:r>
              <a:rPr lang="en-US" altLang="zh-CN" dirty="0"/>
              <a:t>rofiler routine queries the status flags to attribute the corresponding metric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336" y="6518376"/>
            <a:ext cx="984019" cy="365125"/>
          </a:xfrm>
        </p:spPr>
        <p:txBody>
          <a:bodyPr/>
          <a:lstStyle/>
          <a:p>
            <a:fld id="{F7C493FE-999C-426B-B18C-6FA7D44880EE}" type="slidenum">
              <a:rPr lang="en-US" smtClean="0"/>
              <a:t>25</a:t>
            </a:fld>
            <a:endParaRPr 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A19888-5C3E-4C21-B8AF-DFC5A16CC100}"/>
              </a:ext>
            </a:extLst>
          </p:cNvPr>
          <p:cNvSpPr txBox="1"/>
          <p:nvPr/>
        </p:nvSpPr>
        <p:spPr>
          <a:xfrm>
            <a:off x="1115211" y="2236357"/>
            <a:ext cx="6437056" cy="1015663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inLockWaiting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cur_context.timeInLockWaiting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5267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HTMBench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1AED6628-0738-4F23-ACB8-2959382888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21572188"/>
                  </p:ext>
                </p:extLst>
              </p:nvPr>
            </p:nvGraphicFramePr>
            <p:xfrm>
              <a:off x="285134" y="1086248"/>
              <a:ext cx="8475408" cy="4811501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57354">
                      <a:extLst>
                        <a:ext uri="{9D8B030D-6E8A-4147-A177-3AD203B41FA5}">
                          <a16:colId xmlns:a16="http://schemas.microsoft.com/office/drawing/2014/main" val="2263972668"/>
                        </a:ext>
                      </a:extLst>
                    </a:gridCol>
                    <a:gridCol w="4044893">
                      <a:extLst>
                        <a:ext uri="{9D8B030D-6E8A-4147-A177-3AD203B41FA5}">
                          <a16:colId xmlns:a16="http://schemas.microsoft.com/office/drawing/2014/main" val="1195766576"/>
                        </a:ext>
                      </a:extLst>
                    </a:gridCol>
                    <a:gridCol w="1573161">
                      <a:extLst>
                        <a:ext uri="{9D8B030D-6E8A-4147-A177-3AD203B41FA5}">
                          <a16:colId xmlns:a16="http://schemas.microsoft.com/office/drawing/2014/main" val="3134688184"/>
                        </a:ext>
                      </a:extLst>
                    </a:gridCol>
                  </a:tblGrid>
                  <a:tr h="2109504">
                    <a:tc rowSpan="2"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PARSEC3/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netstreamcluster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QuakeTM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PBZip2,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BART/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nufft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stamp/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ssca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  <a:endParaRPr lang="en-US" altLang="zh-CN" sz="1600" baseline="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RMS-TM/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ScalParc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raytrace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barnes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fmm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splash2/ocean,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splash2/water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070C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BerkeleyDB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Memcached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Parboil/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histo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RMS-TM/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UtilityMine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SSCA2,  NPB/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ua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PARSEC2/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dedup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PARSEC3/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netdedup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endParaRPr lang="zh-CN" altLang="en-US" sz="16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PARSEC3/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netferret</a:t>
                          </a:r>
                          <a:endParaRPr lang="zh-CN" altLang="en-US" sz="1600" dirty="0">
                            <a:latin typeface="Roboto" pitchFamily="2" charset="0"/>
                          </a:endParaRPr>
                        </a:p>
                      </a:txBody>
                      <a:tcPr marL="7200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altLang="zh-CN" sz="200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sty m:val="p"/>
                                      </m:rPr>
                                      <a:rPr lang="en-US" altLang="zh-CN" sz="2000" b="0" i="0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abort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altLang="zh-CN" sz="2000" b="0" i="0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commit</m:t>
                                    </m:r>
                                  </m:den>
                                </m:f>
                                <m:r>
                                  <a:rPr lang="en-US" altLang="zh-CN" sz="2000" b="0" i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&lt;1</m:t>
                                </m:r>
                              </m:oMath>
                            </m:oMathPara>
                          </a14:m>
                          <a:endParaRPr lang="zh-CN" altLang="en-US" sz="1600" i="0" dirty="0">
                            <a:latin typeface="Georgia" panose="02040502050405020303" pitchFamily="18" charset="0"/>
                          </a:endParaRPr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pattFill prst="dkHorz">
                          <a:fgClr>
                            <a:schemeClr val="bg1">
                              <a:lumMod val="95000"/>
                            </a:schemeClr>
                          </a:fgClr>
                          <a:bgClr>
                            <a:schemeClr val="bg1"/>
                          </a:bgClr>
                        </a:patt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52821632"/>
                      </a:ext>
                    </a:extLst>
                  </a:tr>
                  <a:tr h="2368293">
                    <a:tc v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LevelDB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AVLTree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syncrho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linkedlist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synchro/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skiplist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bplustree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 Lee-TM,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KyotoCabinet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stamp/yada,  stamp/intruder, stamp/vacation,  stamp/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kmeans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stamp/genome,  stamp/labyrinth</a:t>
                          </a:r>
                          <a:endParaRPr lang="zh-CN" altLang="en-US" sz="1600" dirty="0">
                            <a:latin typeface="Roboto" pitchFamily="2" charset="0"/>
                          </a:endParaRPr>
                        </a:p>
                      </a:txBody>
                      <a:tcPr marL="7200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altLang="zh-CN" sz="200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sty m:val="p"/>
                                      </m:rPr>
                                      <a:rPr lang="en-US" altLang="zh-CN" sz="2000" b="0" i="0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abort</m:t>
                                    </m:r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altLang="zh-CN" sz="2000" b="0" i="0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commit</m:t>
                                    </m:r>
                                  </m:den>
                                </m:f>
                                <m:r>
                                  <a:rPr lang="en-US" altLang="zh-CN" sz="2000" b="0" i="0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</a:rPr>
                                  <m:t>&gt;1</m:t>
                                </m:r>
                              </m:oMath>
                            </m:oMathPara>
                          </a14:m>
                          <a:endParaRPr lang="zh-CN" altLang="en-US" sz="16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chemeClr val="bg1">
                            <a:lumMod val="9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82005879"/>
                      </a:ext>
                    </a:extLst>
                  </a:tr>
                  <a:tr h="333704"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CN" sz="200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 b="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altLang="zh-CN" sz="2000" b="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&lt;20%</m:t>
                                </m:r>
                              </m:oMath>
                            </m:oMathPara>
                          </a14:m>
                          <a:endParaRPr lang="zh-CN" altLang="en-US" sz="2000" i="0" dirty="0">
                            <a:solidFill>
                              <a:schemeClr val="accent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pattFill prst="dkVert">
                          <a:fgClr>
                            <a:schemeClr val="accent6">
                              <a:lumMod val="20000"/>
                              <a:lumOff val="80000"/>
                            </a:schemeClr>
                          </a:fgClr>
                          <a:bgClr>
                            <a:schemeClr val="bg1"/>
                          </a:bgClr>
                        </a:patt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altLang="zh-CN" sz="200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C</m:t>
                                </m:r>
                                <m:r>
                                  <m:rPr>
                                    <m:sty m:val="p"/>
                                  </m:rPr>
                                  <a:rPr lang="en-US" altLang="zh-CN" sz="2000" b="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  <m:r>
                                  <a:rPr lang="en-US" altLang="zh-CN" sz="2000" b="0" i="0" smtClean="0">
                                    <a:solidFill>
                                      <a:schemeClr val="accent2">
                                        <a:lumMod val="50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  <m:t>&gt;20%</m:t>
                                </m:r>
                              </m:oMath>
                            </m:oMathPara>
                          </a14:m>
                          <a:endParaRPr lang="zh-CN" altLang="en-US" sz="2000" i="0" dirty="0">
                            <a:solidFill>
                              <a:schemeClr val="accent2">
                                <a:lumMod val="50000"/>
                              </a:schemeClr>
                            </a:solidFill>
                          </a:endParaRPr>
                        </a:p>
                      </a:txBody>
                      <a:tcPr marL="4572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pattFill prst="dkHorz">
                          <a:fgClr>
                            <a:schemeClr val="bg1">
                              <a:lumMod val="95000"/>
                            </a:schemeClr>
                          </a:fgClr>
                          <a:bgClr>
                            <a:schemeClr val="bg1"/>
                          </a:bgClr>
                        </a:patt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 altLang="en-US" sz="2000" dirty="0"/>
                        </a:p>
                      </a:txBody>
                      <a:tcPr marL="45720" marR="45720" marT="7200" marB="720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pattFill prst="dkHorz">
                          <a:fgClr>
                            <a:schemeClr val="bg1">
                              <a:lumMod val="95000"/>
                            </a:schemeClr>
                          </a:fgClr>
                          <a:bgClr>
                            <a:schemeClr val="bg1"/>
                          </a:bgClr>
                        </a:patt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194433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表格 5">
                <a:extLst>
                  <a:ext uri="{FF2B5EF4-FFF2-40B4-BE49-F238E27FC236}">
                    <a16:creationId xmlns:a16="http://schemas.microsoft.com/office/drawing/2014/main" id="{1AED6628-0738-4F23-ACB8-2959382888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21572188"/>
                  </p:ext>
                </p:extLst>
              </p:nvPr>
            </p:nvGraphicFramePr>
            <p:xfrm>
              <a:off x="285134" y="1086248"/>
              <a:ext cx="8475408" cy="4811501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2857354">
                      <a:extLst>
                        <a:ext uri="{9D8B030D-6E8A-4147-A177-3AD203B41FA5}">
                          <a16:colId xmlns:a16="http://schemas.microsoft.com/office/drawing/2014/main" val="2263972668"/>
                        </a:ext>
                      </a:extLst>
                    </a:gridCol>
                    <a:gridCol w="4044893">
                      <a:extLst>
                        <a:ext uri="{9D8B030D-6E8A-4147-A177-3AD203B41FA5}">
                          <a16:colId xmlns:a16="http://schemas.microsoft.com/office/drawing/2014/main" val="1195766576"/>
                        </a:ext>
                      </a:extLst>
                    </a:gridCol>
                    <a:gridCol w="1573161">
                      <a:extLst>
                        <a:ext uri="{9D8B030D-6E8A-4147-A177-3AD203B41FA5}">
                          <a16:colId xmlns:a16="http://schemas.microsoft.com/office/drawing/2014/main" val="3134688184"/>
                        </a:ext>
                      </a:extLst>
                    </a:gridCol>
                  </a:tblGrid>
                  <a:tr h="2109504">
                    <a:tc rowSpan="2"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PARSEC3/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netstreamcluster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QuakeTM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PBZip2,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BART/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nufft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stamp/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ssca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  <a:endParaRPr lang="en-US" altLang="zh-CN" sz="1600" baseline="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RMS-TM/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ScalParc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raytrace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barnes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</a:t>
                          </a:r>
                          <a:r>
                            <a:rPr lang="en-US" altLang="zh-CN" sz="1600" dirty="0" err="1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fmm</a:t>
                          </a: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splash2/ocean,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bg1"/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splash2/water</a:t>
                          </a:r>
                          <a:endParaRPr lang="zh-CN" altLang="en-US" sz="1600" dirty="0">
                            <a:solidFill>
                              <a:schemeClr val="bg1"/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0070C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BerkeleyDB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Memcached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Parboil/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histo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</a:t>
                          </a: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RMS-TM/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UtilityMine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SSCA2,  NPB/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ua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PARSEC2/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dedup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PARSEC3/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netdedup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endParaRPr lang="zh-CN" altLang="en-US" sz="160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Roboto" pitchFamily="2" charset="0"/>
                            <a:ea typeface="Roboto" pitchFamily="2" charset="0"/>
                          </a:endParaRPr>
                        </a:p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PARSEC3/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netferret</a:t>
                          </a:r>
                          <a:endParaRPr lang="zh-CN" altLang="en-US" sz="1600" dirty="0">
                            <a:latin typeface="Roboto" pitchFamily="2" charset="0"/>
                          </a:endParaRPr>
                        </a:p>
                      </a:txBody>
                      <a:tcPr marL="7200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FFC0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39535" r="-388" b="-12948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452821632"/>
                      </a:ext>
                    </a:extLst>
                  </a:tr>
                  <a:tr h="2368293">
                    <a:tc vMerge="1">
                      <a:txBody>
                        <a:bodyPr/>
                        <a:lstStyle/>
                        <a:p>
                          <a:endParaRPr lang="zh-CN" alt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1280160" rtl="0" eaLnBrk="1" fontAlgn="auto" latinLnBrk="0" hangingPunct="1">
                            <a:lnSpc>
                              <a:spcPct val="12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LevelDB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AVLTree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syncrho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linkedlist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synchro/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skiplist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</a:t>
                          </a:r>
                          <a:r>
                            <a:rPr lang="en-US" altLang="zh-CN" sz="1600" baseline="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 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bplustree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 Lee-TM, 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KyotoCabinet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 stamp/yada,  stamp/intruder, stamp/vacation,  stamp/</a:t>
                          </a:r>
                          <a:r>
                            <a:rPr lang="en-US" altLang="zh-CN" sz="1600" dirty="0" err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kmeans</a:t>
                          </a:r>
                          <a:r>
                            <a:rPr lang="en-US" altLang="zh-CN" sz="1600" dirty="0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Roboto" pitchFamily="2" charset="0"/>
                              <a:ea typeface="Roboto" pitchFamily="2" charset="0"/>
                            </a:rPr>
                            <a:t>, stamp/genome,  stamp/labyrinth</a:t>
                          </a:r>
                          <a:endParaRPr lang="zh-CN" altLang="en-US" sz="1600" dirty="0">
                            <a:latin typeface="Roboto" pitchFamily="2" charset="0"/>
                          </a:endParaRPr>
                        </a:p>
                      </a:txBody>
                      <a:tcPr marL="7200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FFFF00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905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439535" t="-88946" r="-388" b="-1516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182005879"/>
                      </a:ext>
                    </a:extLst>
                  </a:tr>
                  <a:tr h="33370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720" marR="45720" marT="7200" marB="7200" anchor="ctr">
                        <a:lnL w="12700" cmpd="sng">
                          <a:noFill/>
                        </a:lnL>
                        <a:lnR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336364" r="-197015" b="-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45720" marR="45720" marT="7200" marB="7200" anchor="ctr">
                        <a:lnL w="381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0526" t="-1336364" r="-38947" b="-727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 altLang="en-US" sz="2000" dirty="0"/>
                        </a:p>
                      </a:txBody>
                      <a:tcPr marL="45720" marR="45720" marT="7200" marB="7200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bg1">
                              <a:lumMod val="85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pattFill prst="dkHorz">
                          <a:fgClr>
                            <a:schemeClr val="bg1">
                              <a:lumMod val="95000"/>
                            </a:schemeClr>
                          </a:fgClr>
                          <a:bgClr>
                            <a:schemeClr val="bg1"/>
                          </a:bgClr>
                        </a:patt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41944334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F45CADAF-8719-453D-9B37-32D7C775AFB0}"/>
              </a:ext>
            </a:extLst>
          </p:cNvPr>
          <p:cNvSpPr txBox="1"/>
          <p:nvPr/>
        </p:nvSpPr>
        <p:spPr>
          <a:xfrm>
            <a:off x="2953691" y="5938096"/>
            <a:ext cx="5353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7030A0"/>
                </a:solidFill>
                <a:latin typeface="Georgia" panose="02040502050405020303" pitchFamily="18" charset="0"/>
              </a:rPr>
              <a:t>&gt;30 benchmarks</a:t>
            </a:r>
          </a:p>
        </p:txBody>
      </p:sp>
    </p:spTree>
    <p:extLst>
      <p:ext uri="{BB962C8B-B14F-4D97-AF65-F5344CB8AC3E}">
        <p14:creationId xmlns:p14="http://schemas.microsoft.com/office/powerpoint/2010/main" val="373640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Optimization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CB5D21C1-2686-4438-AA65-C4C8978CFB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765477"/>
                  </p:ext>
                </p:extLst>
              </p:nvPr>
            </p:nvGraphicFramePr>
            <p:xfrm>
              <a:off x="677508" y="1493379"/>
              <a:ext cx="7599220" cy="496793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93939">
                      <a:extLst>
                        <a:ext uri="{9D8B030D-6E8A-4147-A177-3AD203B41FA5}">
                          <a16:colId xmlns:a16="http://schemas.microsoft.com/office/drawing/2014/main" val="1553949610"/>
                        </a:ext>
                      </a:extLst>
                    </a:gridCol>
                    <a:gridCol w="2603597">
                      <a:extLst>
                        <a:ext uri="{9D8B030D-6E8A-4147-A177-3AD203B41FA5}">
                          <a16:colId xmlns:a16="http://schemas.microsoft.com/office/drawing/2014/main" val="2788331809"/>
                        </a:ext>
                      </a:extLst>
                    </a:gridCol>
                    <a:gridCol w="2452202">
                      <a:extLst>
                        <a:ext uri="{9D8B030D-6E8A-4147-A177-3AD203B41FA5}">
                          <a16:colId xmlns:a16="http://schemas.microsoft.com/office/drawing/2014/main" val="1378198168"/>
                        </a:ext>
                      </a:extLst>
                    </a:gridCol>
                    <a:gridCol w="1049482">
                      <a:extLst>
                        <a:ext uri="{9D8B030D-6E8A-4147-A177-3AD203B41FA5}">
                          <a16:colId xmlns:a16="http://schemas.microsoft.com/office/drawing/2014/main" val="2098408874"/>
                        </a:ext>
                      </a:extLst>
                    </a:gridCol>
                  </a:tblGrid>
                  <a:tr h="457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Program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Symptoms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Solutions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Speedup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75210167"/>
                      </a:ext>
                    </a:extLst>
                  </a:tr>
                  <a:tr h="33727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dedup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capacity abort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refine hash table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7253347"/>
                      </a:ext>
                    </a:extLst>
                  </a:tr>
                  <a:tr h="296566"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synchronous aborts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remove system calls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3406980"/>
                      </a:ext>
                    </a:extLst>
                  </a:tr>
                  <a:tr h="27301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avl</a:t>
                          </a:r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 tree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𝑤𝑎𝑖𝑡</m:t>
                                  </m:r>
                                </m:sub>
                              </m:sSub>
                            </m:oMath>
                          </a14:m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elide read lock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1.21X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42971432"/>
                      </a:ext>
                    </a:extLst>
                  </a:tr>
                  <a:tr h="39046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histo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𝑜h</m:t>
                                  </m:r>
                                </m:sub>
                              </m:sSub>
                            </m:oMath>
                          </a14:m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2.95X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91395981"/>
                      </a:ext>
                    </a:extLst>
                  </a:tr>
                  <a:tr h="393499"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severe false sharing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sort the input array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5268008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ua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𝑜h</m:t>
                                  </m:r>
                                </m:sub>
                              </m:sSub>
                            </m:oMath>
                          </a14:m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1.05X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59420144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vacation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reduce transaction size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1.21X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047581"/>
                      </a:ext>
                    </a:extLst>
                  </a:tr>
                  <a:tr h="32735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leveldb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split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1.05X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54787597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ssca2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𝑜h</m:t>
                                  </m:r>
                                </m:sub>
                              </m:sSub>
                            </m:oMath>
                          </a14:m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1.10X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00533543"/>
                      </a:ext>
                    </a:extLst>
                  </a:tr>
                  <a:tr h="36645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netdedup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conflict abort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shrink transactions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2.60X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91196079"/>
                      </a:ext>
                    </a:extLst>
                  </a:tr>
                  <a:tr h="256699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synchronous aborts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remove system calls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4614215"/>
                      </a:ext>
                    </a:extLst>
                  </a:tr>
                  <a:tr h="58257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linkedlist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low average abort penalty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limit transaction size with auxiliary locks 3.78X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3.78X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6702858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表格 4">
                <a:extLst>
                  <a:ext uri="{FF2B5EF4-FFF2-40B4-BE49-F238E27FC236}">
                    <a16:creationId xmlns:a16="http://schemas.microsoft.com/office/drawing/2014/main" id="{CB5D21C1-2686-4438-AA65-C4C8978CFB3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7765477"/>
                  </p:ext>
                </p:extLst>
              </p:nvPr>
            </p:nvGraphicFramePr>
            <p:xfrm>
              <a:off x="677508" y="1493379"/>
              <a:ext cx="7599220" cy="4967937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493939">
                      <a:extLst>
                        <a:ext uri="{9D8B030D-6E8A-4147-A177-3AD203B41FA5}">
                          <a16:colId xmlns:a16="http://schemas.microsoft.com/office/drawing/2014/main" val="1553949610"/>
                        </a:ext>
                      </a:extLst>
                    </a:gridCol>
                    <a:gridCol w="2603597">
                      <a:extLst>
                        <a:ext uri="{9D8B030D-6E8A-4147-A177-3AD203B41FA5}">
                          <a16:colId xmlns:a16="http://schemas.microsoft.com/office/drawing/2014/main" val="2788331809"/>
                        </a:ext>
                      </a:extLst>
                    </a:gridCol>
                    <a:gridCol w="2452202">
                      <a:extLst>
                        <a:ext uri="{9D8B030D-6E8A-4147-A177-3AD203B41FA5}">
                          <a16:colId xmlns:a16="http://schemas.microsoft.com/office/drawing/2014/main" val="1378198168"/>
                        </a:ext>
                      </a:extLst>
                    </a:gridCol>
                    <a:gridCol w="1049482">
                      <a:extLst>
                        <a:ext uri="{9D8B030D-6E8A-4147-A177-3AD203B41FA5}">
                          <a16:colId xmlns:a16="http://schemas.microsoft.com/office/drawing/2014/main" val="2098408874"/>
                        </a:ext>
                      </a:extLst>
                    </a:gridCol>
                  </a:tblGrid>
                  <a:tr h="45719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Program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Symptoms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Solutions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Speedup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475210167"/>
                      </a:ext>
                    </a:extLst>
                  </a:tr>
                  <a:tr h="337279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dedup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capacity abort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refine hash table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17253347"/>
                      </a:ext>
                    </a:extLst>
                  </a:tr>
                  <a:tr h="335280"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synchronous aborts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remove system calls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543406980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avl</a:t>
                          </a:r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 tree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7611" t="-340000" r="-135597" b="-106909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elide read lock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1.21X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42971432"/>
                      </a:ext>
                    </a:extLst>
                  </a:tr>
                  <a:tr h="39046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histo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7611" t="-378125" r="-135597" b="-8187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2.95X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91395981"/>
                      </a:ext>
                    </a:extLst>
                  </a:tr>
                  <a:tr h="393499"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severe false sharing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sort the input array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945268008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ua</a:t>
                          </a:r>
                          <a:endParaRPr lang="en-US" sz="1600" dirty="0">
                            <a:solidFill>
                              <a:schemeClr val="tx1"/>
                            </a:solidFill>
                            <a:latin typeface="Helvetica" panose="020B0604020202020204" pitchFamily="34" charset="0"/>
                            <a:cs typeface="Helvetica" panose="020B0604020202020204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7611" t="-606557" r="-135597" b="-654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1.05X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059420144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vacation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reduce transaction size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1.21X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42047581"/>
                      </a:ext>
                    </a:extLst>
                  </a:tr>
                  <a:tr h="3352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leveldb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split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1.05X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54787597"/>
                      </a:ext>
                    </a:extLst>
                  </a:tr>
                  <a:tr h="3664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ssca2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57611" t="-910000" r="-135597" b="-37333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merge transactions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1.10X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00533543"/>
                      </a:ext>
                    </a:extLst>
                  </a:tr>
                  <a:tr h="366450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netdedup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conflict abort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shrink transactions</a:t>
                          </a:r>
                        </a:p>
                      </a:txBody>
                      <a:tcPr anchor="ctr"/>
                    </a:tc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2.60X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291196079"/>
                      </a:ext>
                    </a:extLst>
                  </a:tr>
                  <a:tr h="335280">
                    <a:tc vMerge="1">
                      <a:txBody>
                        <a:bodyPr/>
                        <a:lstStyle/>
                        <a:p>
                          <a:pPr algn="ctr"/>
                          <a:endParaRPr lang="en-US" sz="160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synchronous aborts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remove system calls</a:t>
                          </a:r>
                        </a:p>
                      </a:txBody>
                      <a:tcPr anchor="ctr"/>
                    </a:tc>
                    <a:tc vMerge="1">
                      <a:txBody>
                        <a:bodyPr/>
                        <a:lstStyle/>
                        <a:p>
                          <a:endParaRPr lang="en-US" sz="1600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4614215"/>
                      </a:ext>
                    </a:extLst>
                  </a:tr>
                  <a:tr h="58257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 err="1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linkedlist</a:t>
                          </a:r>
                          <a:r>
                            <a:rPr lang="en-US" sz="1600" dirty="0">
                              <a:solidFill>
                                <a:srgbClr val="FF0000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*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high abort rate</a:t>
                          </a:r>
                        </a:p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low average abort penalty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limit transaction size with auxiliary locks 3.78X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dirty="0">
                              <a:solidFill>
                                <a:schemeClr val="tx1"/>
                              </a:solidFill>
                              <a:latin typeface="Helvetica" panose="020B0604020202020204" pitchFamily="34" charset="0"/>
                              <a:cs typeface="Helvetica" panose="020B0604020202020204" pitchFamily="34" charset="0"/>
                            </a:rPr>
                            <a:t>3.78X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67028585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文本框 5">
            <a:extLst>
              <a:ext uri="{FF2B5EF4-FFF2-40B4-BE49-F238E27FC236}">
                <a16:creationId xmlns:a16="http://schemas.microsoft.com/office/drawing/2014/main" id="{24F5961C-18CC-4731-922D-3844EC80E130}"/>
              </a:ext>
            </a:extLst>
          </p:cNvPr>
          <p:cNvSpPr txBox="1"/>
          <p:nvPr/>
        </p:nvSpPr>
        <p:spPr>
          <a:xfrm>
            <a:off x="6840183" y="1040705"/>
            <a:ext cx="1518437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 newly found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163A40F1-721B-4D2D-852F-AE56E4370007}"/>
              </a:ext>
            </a:extLst>
          </p:cNvPr>
          <p:cNvSpPr/>
          <p:nvPr/>
        </p:nvSpPr>
        <p:spPr>
          <a:xfrm>
            <a:off x="501445" y="1946786"/>
            <a:ext cx="7965047" cy="719295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8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Compresses data via deduplication</a:t>
            </a:r>
          </a:p>
          <a:p>
            <a:pPr lvl="1"/>
            <a:r>
              <a:rPr lang="en-US" dirty="0"/>
              <a:t>Consists of three major stages</a:t>
            </a:r>
          </a:p>
          <a:p>
            <a:pPr lvl="2"/>
            <a:r>
              <a:rPr lang="en-US" dirty="0" err="1"/>
              <a:t>ChunkProcess</a:t>
            </a:r>
            <a:endParaRPr lang="en-US" dirty="0"/>
          </a:p>
          <a:p>
            <a:pPr lvl="2"/>
            <a:r>
              <a:rPr lang="en-US" dirty="0" err="1"/>
              <a:t>FindAllAnchors</a:t>
            </a:r>
            <a:endParaRPr lang="en-US" dirty="0"/>
          </a:p>
          <a:p>
            <a:pPr lvl="2"/>
            <a:r>
              <a:rPr lang="en-US" dirty="0"/>
              <a:t>Compress</a:t>
            </a:r>
          </a:p>
          <a:p>
            <a:pPr lvl="1"/>
            <a:r>
              <a:rPr lang="en-US" dirty="0"/>
              <a:t>Runs with 4 threads per major stage</a:t>
            </a:r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53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Time analysis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29</a:t>
            </a:fld>
            <a:endParaRPr lang="en-US" dirty="0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1DCBD0D8-7DF1-44CD-822D-6004FA66D2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2491702"/>
              </p:ext>
            </p:extLst>
          </p:nvPr>
        </p:nvGraphicFramePr>
        <p:xfrm>
          <a:off x="370078" y="1673481"/>
          <a:ext cx="7526415" cy="4017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3255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6279A2-680F-4186-A367-EB543D50B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Hardware Transactional Memory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575EC6-78E6-412A-8535-80504EDC9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Working principle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r>
              <a:rPr lang="en-US" dirty="0"/>
              <a:t>Abort reason</a:t>
            </a:r>
          </a:p>
          <a:p>
            <a:pPr lvl="2"/>
            <a:r>
              <a:rPr lang="en-US" dirty="0"/>
              <a:t>Conflict abort</a:t>
            </a:r>
          </a:p>
          <a:p>
            <a:pPr lvl="2"/>
            <a:r>
              <a:rPr lang="en-US" dirty="0"/>
              <a:t>Capacity abort</a:t>
            </a:r>
          </a:p>
          <a:p>
            <a:pPr lvl="2"/>
            <a:r>
              <a:rPr lang="en-US" dirty="0"/>
              <a:t>Synchronous abort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C5436-99E8-43A2-9808-2B09F5CBF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40DDF5FC-AA5A-4500-9393-934FCC3E9CEE}"/>
              </a:ext>
            </a:extLst>
          </p:cNvPr>
          <p:cNvSpPr/>
          <p:nvPr/>
        </p:nvSpPr>
        <p:spPr>
          <a:xfrm>
            <a:off x="230604" y="2211682"/>
            <a:ext cx="2365514" cy="102414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Save a snapshot of current state 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2822FFF6-634A-4D65-AC02-0842F576A53A}"/>
              </a:ext>
            </a:extLst>
          </p:cNvPr>
          <p:cNvSpPr/>
          <p:nvPr/>
        </p:nvSpPr>
        <p:spPr>
          <a:xfrm>
            <a:off x="3042812" y="2238773"/>
            <a:ext cx="2365514" cy="969960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Store any change in cache (invisible to others)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7F8C9DDA-4B96-4BDF-90EE-AA1090FA62A6}"/>
              </a:ext>
            </a:extLst>
          </p:cNvPr>
          <p:cNvSpPr/>
          <p:nvPr/>
        </p:nvSpPr>
        <p:spPr>
          <a:xfrm>
            <a:off x="6002871" y="2258997"/>
            <a:ext cx="2757671" cy="969959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Any concurrency requirement violated?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6E0AA0EB-2853-4BD5-ABAE-84291216CD7D}"/>
              </a:ext>
            </a:extLst>
          </p:cNvPr>
          <p:cNvSpPr/>
          <p:nvPr/>
        </p:nvSpPr>
        <p:spPr>
          <a:xfrm>
            <a:off x="6002871" y="1015071"/>
            <a:ext cx="2757669" cy="726740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Restore the snapshot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3CCA438-E51F-45B4-A1B1-664D94E14928}"/>
              </a:ext>
            </a:extLst>
          </p:cNvPr>
          <p:cNvSpPr/>
          <p:nvPr/>
        </p:nvSpPr>
        <p:spPr>
          <a:xfrm>
            <a:off x="5988467" y="3879600"/>
            <a:ext cx="2757670" cy="786330"/>
          </a:xfrm>
          <a:prstGeom prst="roundRect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Make changes visible to others</a:t>
            </a:r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5FCB29B9-EA7C-4583-B803-2767F633DFBD}"/>
              </a:ext>
            </a:extLst>
          </p:cNvPr>
          <p:cNvCxnSpPr>
            <a:cxnSpLocks/>
          </p:cNvCxnSpPr>
          <p:nvPr/>
        </p:nvCxnSpPr>
        <p:spPr>
          <a:xfrm>
            <a:off x="2596118" y="2657626"/>
            <a:ext cx="44669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6868D9E3-DC2F-42AC-9A84-3B4FFEAE1AFD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5408326" y="2743976"/>
            <a:ext cx="594545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DB142330-BBCD-44FB-962E-0F69D289FAEC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H="1" flipV="1">
            <a:off x="7381706" y="1741811"/>
            <a:ext cx="1" cy="51718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A767A717-9218-424F-AC2F-7F1D6EB56F1B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7367302" y="3228956"/>
            <a:ext cx="14405" cy="6506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>
            <a:extLst>
              <a:ext uri="{FF2B5EF4-FFF2-40B4-BE49-F238E27FC236}">
                <a16:creationId xmlns:a16="http://schemas.microsoft.com/office/drawing/2014/main" id="{C03AB3E2-0059-43D7-856E-CCBED7AE64BE}"/>
              </a:ext>
            </a:extLst>
          </p:cNvPr>
          <p:cNvSpPr txBox="1"/>
          <p:nvPr/>
        </p:nvSpPr>
        <p:spPr>
          <a:xfrm>
            <a:off x="6883948" y="1826884"/>
            <a:ext cx="390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Y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8622F4D3-1D8F-41B2-9F5B-FB6416AA4A90}"/>
              </a:ext>
            </a:extLst>
          </p:cNvPr>
          <p:cNvSpPr txBox="1"/>
          <p:nvPr/>
        </p:nvSpPr>
        <p:spPr>
          <a:xfrm>
            <a:off x="6896100" y="3446537"/>
            <a:ext cx="12777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</a:p>
        </p:txBody>
      </p: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4923B1AC-AB6D-4A32-8CB1-7F7F5E1AC382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308302" y="1378441"/>
            <a:ext cx="3694569" cy="782223"/>
          </a:xfrm>
          <a:prstGeom prst="straightConnector1">
            <a:avLst/>
          </a:prstGeom>
          <a:ln w="571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225A3B15-B4AC-424E-95BD-A6EE3C8BF3EC}"/>
              </a:ext>
            </a:extLst>
          </p:cNvPr>
          <p:cNvSpPr/>
          <p:nvPr/>
        </p:nvSpPr>
        <p:spPr>
          <a:xfrm>
            <a:off x="5988465" y="3884088"/>
            <a:ext cx="2757669" cy="78183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Commit</a:t>
            </a:r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E9E43DFE-D5A3-4A60-93B9-C4DC422891EC}"/>
              </a:ext>
            </a:extLst>
          </p:cNvPr>
          <p:cNvSpPr/>
          <p:nvPr/>
        </p:nvSpPr>
        <p:spPr>
          <a:xfrm>
            <a:off x="5998298" y="1012739"/>
            <a:ext cx="2757669" cy="75153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Abort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B70E49FE-5661-49F6-A36C-CE06CD5D38E2}"/>
              </a:ext>
            </a:extLst>
          </p:cNvPr>
          <p:cNvSpPr txBox="1"/>
          <p:nvPr/>
        </p:nvSpPr>
        <p:spPr>
          <a:xfrm>
            <a:off x="3222702" y="4830147"/>
            <a:ext cx="5151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Threads contend for the same cache line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4CE1D02-7DDD-4F9B-BBF0-E5AA71D72A6A}"/>
              </a:ext>
            </a:extLst>
          </p:cNvPr>
          <p:cNvSpPr txBox="1"/>
          <p:nvPr/>
        </p:nvSpPr>
        <p:spPr>
          <a:xfrm>
            <a:off x="2930977" y="5240524"/>
            <a:ext cx="7170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Accessed memory &gt;  hardware supported max size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AED9807C-80F9-4B83-A29A-08C3451CE682}"/>
              </a:ext>
            </a:extLst>
          </p:cNvPr>
          <p:cNvSpPr txBox="1"/>
          <p:nvPr/>
        </p:nvSpPr>
        <p:spPr>
          <a:xfrm>
            <a:off x="3475354" y="5697694"/>
            <a:ext cx="4460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7030A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System calls, special instructions, etc.</a:t>
            </a:r>
          </a:p>
        </p:txBody>
      </p:sp>
    </p:spTree>
    <p:extLst>
      <p:ext uri="{BB962C8B-B14F-4D97-AF65-F5344CB8AC3E}">
        <p14:creationId xmlns:p14="http://schemas.microsoft.com/office/powerpoint/2010/main" val="304591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56" grpId="0"/>
      <p:bldP spid="58" grpId="0"/>
      <p:bldP spid="63" grpId="0" animBg="1"/>
      <p:bldP spid="65" grpId="0" animBg="1"/>
      <p:bldP spid="66" grpId="0"/>
      <p:bldP spid="67" grpId="0"/>
      <p:bldP spid="6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Abort analysis</a:t>
            </a:r>
          </a:p>
          <a:p>
            <a:pPr lvl="2"/>
            <a:r>
              <a:rPr lang="en-US" dirty="0"/>
              <a:t>High capacity aborts</a:t>
            </a:r>
          </a:p>
          <a:p>
            <a:pPr lvl="2"/>
            <a:r>
              <a:rPr lang="en-US" dirty="0"/>
              <a:t>High synchronous aborts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76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Abort analysis</a:t>
            </a:r>
          </a:p>
          <a:p>
            <a:pPr lvl="2"/>
            <a:r>
              <a:rPr lang="en-US" dirty="0"/>
              <a:t>High capacity aborts</a:t>
            </a:r>
          </a:p>
          <a:p>
            <a:pPr lvl="2"/>
            <a:r>
              <a:rPr lang="en-US" dirty="0"/>
              <a:t>High synchronous aborts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31</a:t>
            </a:fld>
            <a:endParaRPr 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0534B2AF-9C9B-43A3-9B34-603F7404E42B}"/>
              </a:ext>
            </a:extLst>
          </p:cNvPr>
          <p:cNvGrpSpPr/>
          <p:nvPr/>
        </p:nvGrpSpPr>
        <p:grpSpPr>
          <a:xfrm>
            <a:off x="383457" y="817336"/>
            <a:ext cx="8566849" cy="5599891"/>
            <a:chOff x="383457" y="817336"/>
            <a:chExt cx="8566849" cy="5599891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978DB16D-BEC0-4AA3-8D5E-C6AF5668D5FB}"/>
                </a:ext>
              </a:extLst>
            </p:cNvPr>
            <p:cNvGrpSpPr/>
            <p:nvPr/>
          </p:nvGrpSpPr>
          <p:grpSpPr>
            <a:xfrm>
              <a:off x="383457" y="817336"/>
              <a:ext cx="8566849" cy="5599891"/>
              <a:chOff x="383457" y="817336"/>
              <a:chExt cx="8566849" cy="5599891"/>
            </a:xfrm>
          </p:grpSpPr>
          <p:pic>
            <p:nvPicPr>
              <p:cNvPr id="16" name="图片 15">
                <a:extLst>
                  <a:ext uri="{FF2B5EF4-FFF2-40B4-BE49-F238E27FC236}">
                    <a16:creationId xmlns:a16="http://schemas.microsoft.com/office/drawing/2014/main" id="{B3AA1CCD-69E2-4668-8152-34AEE9AAFB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34302" b="10295"/>
              <a:stretch/>
            </p:blipFill>
            <p:spPr>
              <a:xfrm>
                <a:off x="383459" y="2307891"/>
                <a:ext cx="8566847" cy="4109336"/>
              </a:xfrm>
              <a:prstGeom prst="rect">
                <a:avLst/>
              </a:prstGeom>
            </p:spPr>
          </p:pic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6A824343-D361-445F-9AAC-F799040E45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10304" b="19773"/>
              <a:stretch/>
            </p:blipFill>
            <p:spPr>
              <a:xfrm>
                <a:off x="383457" y="817336"/>
                <a:ext cx="8566847" cy="5186400"/>
              </a:xfrm>
              <a:prstGeom prst="rect">
                <a:avLst/>
              </a:prstGeom>
            </p:spPr>
          </p:pic>
        </p:grp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424401A-C7AB-46FB-BCC9-DDD3437E68B2}"/>
                </a:ext>
              </a:extLst>
            </p:cNvPr>
            <p:cNvSpPr/>
            <p:nvPr/>
          </p:nvSpPr>
          <p:spPr>
            <a:xfrm>
              <a:off x="4958810" y="3919513"/>
              <a:ext cx="1724023" cy="419185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Helvetica" panose="020B0604020202030204" pitchFamily="34" charset="0"/>
                </a:rPr>
                <a:t>Abort weight</a:t>
              </a:r>
              <a:endParaRPr lang="zh-CN" altLang="en-US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FBD01492-8F9D-423B-BE13-1F3652F5355F}"/>
                </a:ext>
              </a:extLst>
            </p:cNvPr>
            <p:cNvSpPr/>
            <p:nvPr/>
          </p:nvSpPr>
          <p:spPr>
            <a:xfrm>
              <a:off x="6800497" y="3919513"/>
              <a:ext cx="1873011" cy="419185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>
                  <a:solidFill>
                    <a:schemeClr val="tx1"/>
                  </a:solidFill>
                  <a:latin typeface="Helvetica" panose="020B0604020202030204" pitchFamily="34" charset="0"/>
                </a:rPr>
                <a:t>Capacity abort</a:t>
              </a:r>
              <a:endParaRPr lang="zh-CN" altLang="en-US" dirty="0">
                <a:solidFill>
                  <a:schemeClr val="tx1"/>
                </a:solidFill>
                <a:latin typeface="Helvetica" panose="020B0604020202030204" pitchFamily="34" charset="0"/>
              </a:endParaRPr>
            </a:p>
          </p:txBody>
        </p:sp>
      </p:grp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EDA57672-F447-43F2-BDCF-53E86990385A}"/>
              </a:ext>
            </a:extLst>
          </p:cNvPr>
          <p:cNvCxnSpPr>
            <a:cxnSpLocks/>
          </p:cNvCxnSpPr>
          <p:nvPr/>
        </p:nvCxnSpPr>
        <p:spPr>
          <a:xfrm flipV="1">
            <a:off x="4472895" y="2287171"/>
            <a:ext cx="736453" cy="37620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: 圓角 11">
            <a:extLst>
              <a:ext uri="{FF2B5EF4-FFF2-40B4-BE49-F238E27FC236}">
                <a16:creationId xmlns:a16="http://schemas.microsoft.com/office/drawing/2014/main" id="{ECE8EB6B-456E-449E-80D6-E436761EE903}"/>
              </a:ext>
            </a:extLst>
          </p:cNvPr>
          <p:cNvSpPr/>
          <p:nvPr/>
        </p:nvSpPr>
        <p:spPr>
          <a:xfrm>
            <a:off x="2211963" y="5724860"/>
            <a:ext cx="1695189" cy="283938"/>
          </a:xfrm>
          <a:prstGeom prst="round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>
              <a:solidFill>
                <a:srgbClr val="FF0000"/>
              </a:solidFill>
            </a:endParaRPr>
          </a:p>
        </p:txBody>
      </p:sp>
      <p:sp>
        <p:nvSpPr>
          <p:cNvPr id="20" name="文字方塊 12">
            <a:extLst>
              <a:ext uri="{FF2B5EF4-FFF2-40B4-BE49-F238E27FC236}">
                <a16:creationId xmlns:a16="http://schemas.microsoft.com/office/drawing/2014/main" id="{6468EA38-F5C0-4CE5-8E05-B5E690365EF0}"/>
              </a:ext>
            </a:extLst>
          </p:cNvPr>
          <p:cNvSpPr txBox="1"/>
          <p:nvPr/>
        </p:nvSpPr>
        <p:spPr>
          <a:xfrm>
            <a:off x="3513650" y="5360737"/>
            <a:ext cx="23064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F0000"/>
                </a:solidFill>
              </a:rPr>
              <a:t>Pseudo node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21" name="左大括弧 13">
            <a:extLst>
              <a:ext uri="{FF2B5EF4-FFF2-40B4-BE49-F238E27FC236}">
                <a16:creationId xmlns:a16="http://schemas.microsoft.com/office/drawing/2014/main" id="{11CAA4A4-A491-4F19-B541-FE741BBC930A}"/>
              </a:ext>
            </a:extLst>
          </p:cNvPr>
          <p:cNvSpPr/>
          <p:nvPr/>
        </p:nvSpPr>
        <p:spPr>
          <a:xfrm>
            <a:off x="1773406" y="5760344"/>
            <a:ext cx="281263" cy="632423"/>
          </a:xfrm>
          <a:prstGeom prst="leftBrace">
            <a:avLst/>
          </a:prstGeom>
          <a:ln w="25400">
            <a:solidFill>
              <a:srgbClr val="A500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2" name="文字方塊 15">
            <a:extLst>
              <a:ext uri="{FF2B5EF4-FFF2-40B4-BE49-F238E27FC236}">
                <a16:creationId xmlns:a16="http://schemas.microsoft.com/office/drawing/2014/main" id="{C463F00D-BA3B-4D27-8CF6-A4F753474B3F}"/>
              </a:ext>
            </a:extLst>
          </p:cNvPr>
          <p:cNvSpPr txBox="1"/>
          <p:nvPr/>
        </p:nvSpPr>
        <p:spPr>
          <a:xfrm>
            <a:off x="735527" y="5835039"/>
            <a:ext cx="981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C00000"/>
                </a:solidFill>
              </a:rPr>
              <a:t>In HTM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18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21" grpId="0" animBg="1"/>
      <p:bldP spid="2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FAE1FB7B-B71A-43F1-9BAB-AD9C196AEB1F}"/>
              </a:ext>
            </a:extLst>
          </p:cNvPr>
          <p:cNvSpPr/>
          <p:nvPr/>
        </p:nvSpPr>
        <p:spPr>
          <a:xfrm>
            <a:off x="5281157" y="3543120"/>
            <a:ext cx="514091" cy="1133706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D51E64C-FB9F-44F8-8664-AF91A384D4C2}"/>
              </a:ext>
            </a:extLst>
          </p:cNvPr>
          <p:cNvSpPr/>
          <p:nvPr/>
        </p:nvSpPr>
        <p:spPr>
          <a:xfrm>
            <a:off x="1210864" y="3476000"/>
            <a:ext cx="628328" cy="2193243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Abort analysis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High capacity aborts</a:t>
            </a:r>
          </a:p>
          <a:p>
            <a:pPr lvl="2"/>
            <a:r>
              <a:rPr lang="en-US" dirty="0"/>
              <a:t>High synchronous aborts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32</a:t>
            </a:fld>
            <a:endParaRPr lang="en-US" dirty="0"/>
          </a:p>
        </p:txBody>
      </p:sp>
      <p:pic>
        <p:nvPicPr>
          <p:cNvPr id="23" name="table">
            <a:extLst>
              <a:ext uri="{FF2B5EF4-FFF2-40B4-BE49-F238E27FC236}">
                <a16:creationId xmlns:a16="http://schemas.microsoft.com/office/drawing/2014/main" id="{FA2D38D6-15C0-4607-81D7-6D89A323E2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753" y="3628976"/>
            <a:ext cx="3958938" cy="278130"/>
          </a:xfrm>
          <a:prstGeom prst="rect">
            <a:avLst/>
          </a:prstGeom>
        </p:spPr>
      </p:pic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0C1F7E6-313E-4062-854D-5597928EDF6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1529038" y="3875169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5" name="圆角矩形 2">
            <a:extLst>
              <a:ext uri="{FF2B5EF4-FFF2-40B4-BE49-F238E27FC236}">
                <a16:creationId xmlns:a16="http://schemas.microsoft.com/office/drawing/2014/main" id="{81B452D3-BBB8-497D-A51E-9861E1D3AB44}"/>
              </a:ext>
            </a:extLst>
          </p:cNvPr>
          <p:cNvSpPr/>
          <p:nvPr/>
        </p:nvSpPr>
        <p:spPr>
          <a:xfrm>
            <a:off x="1321219" y="4042871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3087000C-0FBF-4B44-88E2-324B80AE71FD}"/>
              </a:ext>
            </a:extLst>
          </p:cNvPr>
          <p:cNvCxnSpPr>
            <a:cxnSpLocks/>
            <a:endCxn id="27" idx="0"/>
          </p:cNvCxnSpPr>
          <p:nvPr/>
        </p:nvCxnSpPr>
        <p:spPr>
          <a:xfrm>
            <a:off x="1529038" y="4265502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圆角矩形 2">
            <a:extLst>
              <a:ext uri="{FF2B5EF4-FFF2-40B4-BE49-F238E27FC236}">
                <a16:creationId xmlns:a16="http://schemas.microsoft.com/office/drawing/2014/main" id="{79509619-A14D-4771-B920-E4005E50A700}"/>
              </a:ext>
            </a:extLst>
          </p:cNvPr>
          <p:cNvSpPr/>
          <p:nvPr/>
        </p:nvSpPr>
        <p:spPr>
          <a:xfrm>
            <a:off x="1321219" y="4433204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22C8EAB8-DEB7-4E3B-A5B9-6BFB5C1AFFC2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1529038" y="4676826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9" name="圆角矩形 2">
            <a:extLst>
              <a:ext uri="{FF2B5EF4-FFF2-40B4-BE49-F238E27FC236}">
                <a16:creationId xmlns:a16="http://schemas.microsoft.com/office/drawing/2014/main" id="{1665E8AD-73EF-4EC2-95AD-86BFEAC39AD0}"/>
              </a:ext>
            </a:extLst>
          </p:cNvPr>
          <p:cNvSpPr/>
          <p:nvPr/>
        </p:nvSpPr>
        <p:spPr>
          <a:xfrm>
            <a:off x="1321219" y="4844529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2DBC62D6-6E40-45C1-B59E-15E766B78D19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1529038" y="5089543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1" name="圆角矩形 2">
            <a:extLst>
              <a:ext uri="{FF2B5EF4-FFF2-40B4-BE49-F238E27FC236}">
                <a16:creationId xmlns:a16="http://schemas.microsoft.com/office/drawing/2014/main" id="{2E810046-C731-4C53-836D-9C6D249168FB}"/>
              </a:ext>
            </a:extLst>
          </p:cNvPr>
          <p:cNvSpPr/>
          <p:nvPr/>
        </p:nvSpPr>
        <p:spPr>
          <a:xfrm>
            <a:off x="1321219" y="5257245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chemeClr val="tx1"/>
                </a:solidFill>
              </a:rPr>
              <a:t>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934F27E3-4E88-4ECA-92FF-24D9C2CE67FB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2523340" y="3880332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3" name="圆角矩形 2">
            <a:extLst>
              <a:ext uri="{FF2B5EF4-FFF2-40B4-BE49-F238E27FC236}">
                <a16:creationId xmlns:a16="http://schemas.microsoft.com/office/drawing/2014/main" id="{4326673F-8015-4C2C-AC32-F3C9D15B3652}"/>
              </a:ext>
            </a:extLst>
          </p:cNvPr>
          <p:cNvSpPr/>
          <p:nvPr/>
        </p:nvSpPr>
        <p:spPr>
          <a:xfrm>
            <a:off x="2315522" y="4048035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E247FEA-56E0-4C95-9974-EABB8697B3DA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2522394" y="4302643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5" name="圆角矩形 2">
            <a:extLst>
              <a:ext uri="{FF2B5EF4-FFF2-40B4-BE49-F238E27FC236}">
                <a16:creationId xmlns:a16="http://schemas.microsoft.com/office/drawing/2014/main" id="{504433A2-C773-4E61-8769-4648B4A5C78D}"/>
              </a:ext>
            </a:extLst>
          </p:cNvPr>
          <p:cNvSpPr/>
          <p:nvPr/>
        </p:nvSpPr>
        <p:spPr>
          <a:xfrm>
            <a:off x="2314575" y="4470345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203CD736-D6C7-487F-BB8A-5BD0341EA277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2537995" y="4724497"/>
            <a:ext cx="0" cy="16770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7" name="圆角矩形 2">
            <a:extLst>
              <a:ext uri="{FF2B5EF4-FFF2-40B4-BE49-F238E27FC236}">
                <a16:creationId xmlns:a16="http://schemas.microsoft.com/office/drawing/2014/main" id="{F372C1AC-D8FB-44B8-85E7-49F53F66871E}"/>
              </a:ext>
            </a:extLst>
          </p:cNvPr>
          <p:cNvSpPr/>
          <p:nvPr/>
        </p:nvSpPr>
        <p:spPr>
          <a:xfrm>
            <a:off x="2330177" y="4892199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EBDFA3D-8535-43C0-B09D-E928CE9F55BA}"/>
              </a:ext>
            </a:extLst>
          </p:cNvPr>
          <p:cNvSpPr txBox="1"/>
          <p:nvPr/>
        </p:nvSpPr>
        <p:spPr>
          <a:xfrm>
            <a:off x="868710" y="5736363"/>
            <a:ext cx="3958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Bin utilization: 2.2%</a:t>
            </a:r>
          </a:p>
        </p:txBody>
      </p:sp>
      <p:pic>
        <p:nvPicPr>
          <p:cNvPr id="39" name="table">
            <a:extLst>
              <a:ext uri="{FF2B5EF4-FFF2-40B4-BE49-F238E27FC236}">
                <a16:creationId xmlns:a16="http://schemas.microsoft.com/office/drawing/2014/main" id="{C3A5F5D1-CA27-4D89-80AE-474833BAB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1604" y="3642437"/>
            <a:ext cx="3958938" cy="278130"/>
          </a:xfrm>
          <a:prstGeom prst="rect">
            <a:avLst/>
          </a:prstGeom>
        </p:spPr>
      </p:pic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2E81329B-932C-4B1D-B5FD-D2E601014761}"/>
              </a:ext>
            </a:extLst>
          </p:cNvPr>
          <p:cNvCxnSpPr>
            <a:cxnSpLocks/>
            <a:endCxn id="41" idx="0"/>
          </p:cNvCxnSpPr>
          <p:nvPr/>
        </p:nvCxnSpPr>
        <p:spPr>
          <a:xfrm>
            <a:off x="5068268" y="3902587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1" name="圆角矩形 2">
            <a:extLst>
              <a:ext uri="{FF2B5EF4-FFF2-40B4-BE49-F238E27FC236}">
                <a16:creationId xmlns:a16="http://schemas.microsoft.com/office/drawing/2014/main" id="{7BFE3C9F-102C-4D49-8D81-ADAEFF4C3BDD}"/>
              </a:ext>
            </a:extLst>
          </p:cNvPr>
          <p:cNvSpPr/>
          <p:nvPr/>
        </p:nvSpPr>
        <p:spPr>
          <a:xfrm>
            <a:off x="4863330" y="4222481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66604675-545E-44F1-9765-1F5F4E6E4DD6}"/>
              </a:ext>
            </a:extLst>
          </p:cNvPr>
          <p:cNvCxnSpPr>
            <a:cxnSpLocks/>
            <a:endCxn id="43" idx="0"/>
          </p:cNvCxnSpPr>
          <p:nvPr/>
        </p:nvCxnSpPr>
        <p:spPr>
          <a:xfrm>
            <a:off x="5542751" y="3901940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3" name="圆角矩形 2">
            <a:extLst>
              <a:ext uri="{FF2B5EF4-FFF2-40B4-BE49-F238E27FC236}">
                <a16:creationId xmlns:a16="http://schemas.microsoft.com/office/drawing/2014/main" id="{60707AE9-DBF2-45BA-A5A6-3884B7EB49EF}"/>
              </a:ext>
            </a:extLst>
          </p:cNvPr>
          <p:cNvSpPr/>
          <p:nvPr/>
        </p:nvSpPr>
        <p:spPr>
          <a:xfrm>
            <a:off x="5337813" y="4221834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chemeClr val="tx1"/>
                </a:solidFill>
              </a:rPr>
              <a:t>X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A61AF610-9E18-4770-A4D9-674E4CF41202}"/>
              </a:ext>
            </a:extLst>
          </p:cNvPr>
          <p:cNvCxnSpPr>
            <a:cxnSpLocks/>
            <a:endCxn id="45" idx="0"/>
          </p:cNvCxnSpPr>
          <p:nvPr/>
        </p:nvCxnSpPr>
        <p:spPr>
          <a:xfrm>
            <a:off x="8475357" y="3903461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圆角矩形 2">
            <a:extLst>
              <a:ext uri="{FF2B5EF4-FFF2-40B4-BE49-F238E27FC236}">
                <a16:creationId xmlns:a16="http://schemas.microsoft.com/office/drawing/2014/main" id="{F159423B-A989-4A83-8733-30233E155FF7}"/>
              </a:ext>
            </a:extLst>
          </p:cNvPr>
          <p:cNvSpPr/>
          <p:nvPr/>
        </p:nvSpPr>
        <p:spPr>
          <a:xfrm>
            <a:off x="8270419" y="4223355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91E7197F-2313-4518-A2A3-0CA49AA37495}"/>
              </a:ext>
            </a:extLst>
          </p:cNvPr>
          <p:cNvCxnSpPr>
            <a:cxnSpLocks/>
            <a:endCxn id="47" idx="0"/>
          </p:cNvCxnSpPr>
          <p:nvPr/>
        </p:nvCxnSpPr>
        <p:spPr>
          <a:xfrm>
            <a:off x="6029480" y="3901940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7" name="圆角矩形 2">
            <a:extLst>
              <a:ext uri="{FF2B5EF4-FFF2-40B4-BE49-F238E27FC236}">
                <a16:creationId xmlns:a16="http://schemas.microsoft.com/office/drawing/2014/main" id="{F13A8D86-A809-4250-BBDC-0C6A7AFB3CB4}"/>
              </a:ext>
            </a:extLst>
          </p:cNvPr>
          <p:cNvSpPr/>
          <p:nvPr/>
        </p:nvSpPr>
        <p:spPr>
          <a:xfrm>
            <a:off x="5824542" y="4221834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3CD2EC60-7096-437B-91C6-2B432CB7943C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6527327" y="3906133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9" name="圆角矩形 2">
            <a:extLst>
              <a:ext uri="{FF2B5EF4-FFF2-40B4-BE49-F238E27FC236}">
                <a16:creationId xmlns:a16="http://schemas.microsoft.com/office/drawing/2014/main" id="{23E9C834-F610-40E3-917A-D1C96FCB0BBB}"/>
              </a:ext>
            </a:extLst>
          </p:cNvPr>
          <p:cNvSpPr/>
          <p:nvPr/>
        </p:nvSpPr>
        <p:spPr>
          <a:xfrm>
            <a:off x="6322389" y="4226026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8DFDA773-2821-44CA-A8A8-794C7BD610B2}"/>
              </a:ext>
            </a:extLst>
          </p:cNvPr>
          <p:cNvCxnSpPr>
            <a:cxnSpLocks/>
            <a:endCxn id="51" idx="0"/>
          </p:cNvCxnSpPr>
          <p:nvPr/>
        </p:nvCxnSpPr>
        <p:spPr>
          <a:xfrm>
            <a:off x="7028452" y="3901940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1" name="圆角矩形 2">
            <a:extLst>
              <a:ext uri="{FF2B5EF4-FFF2-40B4-BE49-F238E27FC236}">
                <a16:creationId xmlns:a16="http://schemas.microsoft.com/office/drawing/2014/main" id="{77D84D14-3BAE-40E4-BCA9-E440F533FF70}"/>
              </a:ext>
            </a:extLst>
          </p:cNvPr>
          <p:cNvSpPr/>
          <p:nvPr/>
        </p:nvSpPr>
        <p:spPr>
          <a:xfrm>
            <a:off x="6823514" y="4221834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91BE23E6-4B1E-4121-A8D7-DF5BC65E8DC0}"/>
              </a:ext>
            </a:extLst>
          </p:cNvPr>
          <p:cNvCxnSpPr>
            <a:cxnSpLocks/>
            <a:endCxn id="53" idx="0"/>
          </p:cNvCxnSpPr>
          <p:nvPr/>
        </p:nvCxnSpPr>
        <p:spPr>
          <a:xfrm>
            <a:off x="7994583" y="3901940"/>
            <a:ext cx="2881" cy="31989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53" name="圆角矩形 2">
            <a:extLst>
              <a:ext uri="{FF2B5EF4-FFF2-40B4-BE49-F238E27FC236}">
                <a16:creationId xmlns:a16="http://schemas.microsoft.com/office/drawing/2014/main" id="{67051460-B8CE-42E6-A2B5-04F3A3811131}"/>
              </a:ext>
            </a:extLst>
          </p:cNvPr>
          <p:cNvSpPr/>
          <p:nvPr/>
        </p:nvSpPr>
        <p:spPr>
          <a:xfrm>
            <a:off x="7789645" y="4221834"/>
            <a:ext cx="415637" cy="25977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135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A4D5ECB-E6AE-4088-8FCA-AB2057F51559}"/>
              </a:ext>
            </a:extLst>
          </p:cNvPr>
          <p:cNvSpPr txBox="1"/>
          <p:nvPr/>
        </p:nvSpPr>
        <p:spPr>
          <a:xfrm>
            <a:off x="5753450" y="5713083"/>
            <a:ext cx="3958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Bin utilization: 82%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DF25DB5-1A7E-4057-972C-F048EB3921CE}"/>
                  </a:ext>
                </a:extLst>
              </p:cNvPr>
              <p:cNvSpPr txBox="1"/>
              <p:nvPr/>
            </p:nvSpPr>
            <p:spPr>
              <a:xfrm>
                <a:off x="1478597" y="2443828"/>
                <a:ext cx="15410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h𝑎𝑠h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5DF25DB5-1A7E-4057-972C-F048EB3921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597" y="2443828"/>
                <a:ext cx="1541076" cy="400110"/>
              </a:xfrm>
              <a:prstGeom prst="rect">
                <a:avLst/>
              </a:prstGeom>
              <a:blipFill>
                <a:blip r:embed="rId4"/>
                <a:stretch>
                  <a:fillRect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E2D044C9-C597-402F-8D9F-2D0059EAA629}"/>
              </a:ext>
            </a:extLst>
          </p:cNvPr>
          <p:cNvCxnSpPr>
            <a:cxnSpLocks/>
          </p:cNvCxnSpPr>
          <p:nvPr/>
        </p:nvCxnSpPr>
        <p:spPr>
          <a:xfrm flipH="1">
            <a:off x="602167" y="2772337"/>
            <a:ext cx="1481711" cy="856639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id="{6067A8F6-B58D-4FF1-8672-47253132BB7F}"/>
              </a:ext>
            </a:extLst>
          </p:cNvPr>
          <p:cNvCxnSpPr>
            <a:cxnSpLocks/>
          </p:cNvCxnSpPr>
          <p:nvPr/>
        </p:nvCxnSpPr>
        <p:spPr>
          <a:xfrm flipH="1">
            <a:off x="1070779" y="2771930"/>
            <a:ext cx="1029122" cy="863759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BA4B5C21-DE5C-4627-9C32-5CF83E6B8CBF}"/>
              </a:ext>
            </a:extLst>
          </p:cNvPr>
          <p:cNvCxnSpPr>
            <a:cxnSpLocks/>
          </p:cNvCxnSpPr>
          <p:nvPr/>
        </p:nvCxnSpPr>
        <p:spPr>
          <a:xfrm flipH="1">
            <a:off x="1544037" y="2798467"/>
            <a:ext cx="539842" cy="837222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箭头连接符 58">
            <a:extLst>
              <a:ext uri="{FF2B5EF4-FFF2-40B4-BE49-F238E27FC236}">
                <a16:creationId xmlns:a16="http://schemas.microsoft.com/office/drawing/2014/main" id="{9F22EF95-C3F3-409C-B034-4C808DB3CEC0}"/>
              </a:ext>
            </a:extLst>
          </p:cNvPr>
          <p:cNvCxnSpPr>
            <a:cxnSpLocks/>
          </p:cNvCxnSpPr>
          <p:nvPr/>
        </p:nvCxnSpPr>
        <p:spPr>
          <a:xfrm flipH="1">
            <a:off x="2054255" y="2790740"/>
            <a:ext cx="55961" cy="8746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箭头连接符 62">
            <a:extLst>
              <a:ext uri="{FF2B5EF4-FFF2-40B4-BE49-F238E27FC236}">
                <a16:creationId xmlns:a16="http://schemas.microsoft.com/office/drawing/2014/main" id="{7788A625-51AC-4622-AB55-52D64C5C031F}"/>
              </a:ext>
            </a:extLst>
          </p:cNvPr>
          <p:cNvCxnSpPr>
            <a:cxnSpLocks/>
          </p:cNvCxnSpPr>
          <p:nvPr/>
        </p:nvCxnSpPr>
        <p:spPr>
          <a:xfrm>
            <a:off x="2114304" y="2772337"/>
            <a:ext cx="423691" cy="870100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id="{86351D40-EEE0-4FBC-9336-08B8A9AA8514}"/>
              </a:ext>
            </a:extLst>
          </p:cNvPr>
          <p:cNvCxnSpPr>
            <a:cxnSpLocks/>
          </p:cNvCxnSpPr>
          <p:nvPr/>
        </p:nvCxnSpPr>
        <p:spPr>
          <a:xfrm>
            <a:off x="2124619" y="2763139"/>
            <a:ext cx="901129" cy="8792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A253A0F0-368F-40FE-9A7E-D1FABCC0A92E}"/>
              </a:ext>
            </a:extLst>
          </p:cNvPr>
          <p:cNvCxnSpPr>
            <a:cxnSpLocks/>
          </p:cNvCxnSpPr>
          <p:nvPr/>
        </p:nvCxnSpPr>
        <p:spPr>
          <a:xfrm>
            <a:off x="2143531" y="2763139"/>
            <a:ext cx="1290690" cy="890137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DE949FF6-622F-4E0A-B390-1B67E445EBAC}"/>
              </a:ext>
            </a:extLst>
          </p:cNvPr>
          <p:cNvCxnSpPr>
            <a:cxnSpLocks/>
          </p:cNvCxnSpPr>
          <p:nvPr/>
        </p:nvCxnSpPr>
        <p:spPr>
          <a:xfrm>
            <a:off x="2167607" y="2763139"/>
            <a:ext cx="1816527" cy="8792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0A915A23-1A13-4B3B-9D81-146AAB250D46}"/>
                  </a:ext>
                </a:extLst>
              </p:cNvPr>
              <p:cNvSpPr txBox="1"/>
              <p:nvPr/>
            </p:nvSpPr>
            <p:spPr>
              <a:xfrm>
                <a:off x="6007470" y="2390389"/>
                <a:ext cx="154107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h𝑎𝑠h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𝑜𝑝𝑡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2000" b="0" i="1" smtClean="0">
                          <a:solidFill>
                            <a:srgbClr val="7030A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78" name="文本框 77">
                <a:extLst>
                  <a:ext uri="{FF2B5EF4-FFF2-40B4-BE49-F238E27FC236}">
                    <a16:creationId xmlns:a16="http://schemas.microsoft.com/office/drawing/2014/main" id="{0A915A23-1A13-4B3B-9D81-146AAB250D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7470" y="2390389"/>
                <a:ext cx="1541076" cy="400110"/>
              </a:xfrm>
              <a:prstGeom prst="rect">
                <a:avLst/>
              </a:prstGeom>
              <a:blipFill>
                <a:blip r:embed="rId5"/>
                <a:stretch>
                  <a:fillRect r="-2767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2F2CFFB1-53A3-434D-92C2-88B42CF1917E}"/>
              </a:ext>
            </a:extLst>
          </p:cNvPr>
          <p:cNvCxnSpPr>
            <a:cxnSpLocks/>
          </p:cNvCxnSpPr>
          <p:nvPr/>
        </p:nvCxnSpPr>
        <p:spPr>
          <a:xfrm flipH="1">
            <a:off x="5127578" y="2768353"/>
            <a:ext cx="1481711" cy="856639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FDF943D7-4877-440F-89AB-FDE624B9195D}"/>
              </a:ext>
            </a:extLst>
          </p:cNvPr>
          <p:cNvCxnSpPr>
            <a:cxnSpLocks/>
          </p:cNvCxnSpPr>
          <p:nvPr/>
        </p:nvCxnSpPr>
        <p:spPr>
          <a:xfrm flipH="1">
            <a:off x="5596190" y="2767946"/>
            <a:ext cx="1029122" cy="863759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53671896-E4DF-4353-8A5D-2967EF14C5ED}"/>
              </a:ext>
            </a:extLst>
          </p:cNvPr>
          <p:cNvCxnSpPr>
            <a:cxnSpLocks/>
          </p:cNvCxnSpPr>
          <p:nvPr/>
        </p:nvCxnSpPr>
        <p:spPr>
          <a:xfrm flipH="1">
            <a:off x="6069448" y="2794483"/>
            <a:ext cx="539842" cy="837222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箭头连接符 81">
            <a:extLst>
              <a:ext uri="{FF2B5EF4-FFF2-40B4-BE49-F238E27FC236}">
                <a16:creationId xmlns:a16="http://schemas.microsoft.com/office/drawing/2014/main" id="{2AED75D7-EE6C-4BF8-8131-45F08A2A2508}"/>
              </a:ext>
            </a:extLst>
          </p:cNvPr>
          <p:cNvCxnSpPr>
            <a:cxnSpLocks/>
          </p:cNvCxnSpPr>
          <p:nvPr/>
        </p:nvCxnSpPr>
        <p:spPr>
          <a:xfrm flipH="1">
            <a:off x="6579666" y="2786756"/>
            <a:ext cx="55961" cy="8746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335A0D4D-D9EB-43F4-BBE2-9DFB133700A7}"/>
              </a:ext>
            </a:extLst>
          </p:cNvPr>
          <p:cNvCxnSpPr>
            <a:cxnSpLocks/>
          </p:cNvCxnSpPr>
          <p:nvPr/>
        </p:nvCxnSpPr>
        <p:spPr>
          <a:xfrm>
            <a:off x="6639715" y="2768353"/>
            <a:ext cx="423691" cy="870100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8F7FD372-6D0A-48CD-B122-CFB938A01EE6}"/>
              </a:ext>
            </a:extLst>
          </p:cNvPr>
          <p:cNvCxnSpPr>
            <a:cxnSpLocks/>
          </p:cNvCxnSpPr>
          <p:nvPr/>
        </p:nvCxnSpPr>
        <p:spPr>
          <a:xfrm>
            <a:off x="6650030" y="2759155"/>
            <a:ext cx="901129" cy="8792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C45A52F2-C8A5-4459-8931-1BC4C286FA68}"/>
              </a:ext>
            </a:extLst>
          </p:cNvPr>
          <p:cNvCxnSpPr>
            <a:cxnSpLocks/>
          </p:cNvCxnSpPr>
          <p:nvPr/>
        </p:nvCxnSpPr>
        <p:spPr>
          <a:xfrm>
            <a:off x="6668942" y="2759155"/>
            <a:ext cx="1290690" cy="890137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E40CDEEF-D705-47DD-928A-3607B2BA8A90}"/>
              </a:ext>
            </a:extLst>
          </p:cNvPr>
          <p:cNvCxnSpPr>
            <a:cxnSpLocks/>
          </p:cNvCxnSpPr>
          <p:nvPr/>
        </p:nvCxnSpPr>
        <p:spPr>
          <a:xfrm>
            <a:off x="6693018" y="2759155"/>
            <a:ext cx="1816527" cy="879298"/>
          </a:xfrm>
          <a:prstGeom prst="straightConnector1">
            <a:avLst/>
          </a:prstGeom>
          <a:ln w="254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38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6" grpId="0" animBg="1"/>
      <p:bldP spid="6" grpId="1" animBg="1"/>
      <p:bldP spid="25" grpId="0" animBg="1"/>
      <p:bldP spid="27" grpId="0" animBg="1"/>
      <p:bldP spid="29" grpId="0" animBg="1"/>
      <p:bldP spid="31" grpId="0" animBg="1"/>
      <p:bldP spid="33" grpId="0" animBg="1"/>
      <p:bldP spid="35" grpId="0" animBg="1"/>
      <p:bldP spid="37" grpId="0" animBg="1"/>
      <p:bldP spid="38" grpId="0"/>
      <p:bldP spid="41" grpId="0" animBg="1"/>
      <p:bldP spid="43" grpId="0" animBg="1"/>
      <p:bldP spid="45" grpId="0" animBg="1"/>
      <p:bldP spid="47" grpId="0" animBg="1"/>
      <p:bldP spid="49" grpId="0" animBg="1"/>
      <p:bldP spid="51" grpId="0" animBg="1"/>
      <p:bldP spid="53" grpId="0" animBg="1"/>
      <p:bldP spid="54" grpId="0"/>
      <p:bldP spid="5" grpId="0"/>
      <p:bldP spid="7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Abort analysis</a:t>
            </a:r>
          </a:p>
          <a:p>
            <a:pPr lvl="2"/>
            <a:r>
              <a:rPr lang="en-US" dirty="0"/>
              <a:t>High capacity aborts</a:t>
            </a:r>
          </a:p>
          <a:p>
            <a:pPr lvl="2"/>
            <a:r>
              <a:rPr lang="en-US" dirty="0"/>
              <a:t>High synchronous aborts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42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33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Abort analysis</a:t>
            </a:r>
          </a:p>
          <a:p>
            <a:pPr lvl="2"/>
            <a:r>
              <a:rPr lang="en-US" dirty="0"/>
              <a:t>High capacity aborts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High synchronous aborts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34</a:t>
            </a:fld>
            <a:endParaRPr 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4D5042B9-4046-4C7B-ABE7-713DF8931683}"/>
              </a:ext>
            </a:extLst>
          </p:cNvPr>
          <p:cNvGrpSpPr/>
          <p:nvPr/>
        </p:nvGrpSpPr>
        <p:grpSpPr>
          <a:xfrm>
            <a:off x="594690" y="865823"/>
            <a:ext cx="7395172" cy="5632860"/>
            <a:chOff x="545717" y="2549967"/>
            <a:chExt cx="7395172" cy="5632860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5F2DDEC-5A80-4F51-9239-20EF17142B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6651"/>
            <a:stretch/>
          </p:blipFill>
          <p:spPr>
            <a:xfrm>
              <a:off x="545717" y="3611490"/>
              <a:ext cx="7395172" cy="4571337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D8CBCDF2-9B9A-46DC-A914-DA350B32E3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4010"/>
            <a:stretch/>
          </p:blipFill>
          <p:spPr>
            <a:xfrm>
              <a:off x="545717" y="2549967"/>
              <a:ext cx="7394450" cy="5358583"/>
            </a:xfrm>
            <a:prstGeom prst="rect">
              <a:avLst/>
            </a:prstGeom>
          </p:spPr>
        </p:pic>
      </p:grp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7EDD8567-2E55-4E49-BFBB-A6AEE34C9F50}"/>
              </a:ext>
            </a:extLst>
          </p:cNvPr>
          <p:cNvSpPr/>
          <p:nvPr/>
        </p:nvSpPr>
        <p:spPr>
          <a:xfrm>
            <a:off x="2331974" y="3017236"/>
            <a:ext cx="5657166" cy="321503"/>
          </a:xfrm>
          <a:prstGeom prst="roundRect">
            <a:avLst/>
          </a:prstGeom>
          <a:noFill/>
          <a:ln w="25400"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94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Optimization benefit</a:t>
            </a:r>
          </a:p>
          <a:p>
            <a:pPr lvl="2"/>
            <a:r>
              <a:rPr lang="en-US" dirty="0"/>
              <a:t>Capacity aborts: 97%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↘</a:t>
            </a:r>
            <a:endParaRPr lang="en-US" dirty="0"/>
          </a:p>
          <a:p>
            <a:pPr lvl="2"/>
            <a:r>
              <a:rPr lang="en-US" dirty="0"/>
              <a:t>Synchronous aborts: 26%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↘</a:t>
            </a:r>
            <a:endParaRPr lang="en-US" dirty="0"/>
          </a:p>
          <a:p>
            <a:pPr lvl="2"/>
            <a:r>
              <a:rPr lang="en-US" dirty="0"/>
              <a:t>Speedup: 1.20X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5089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Case Study – </a:t>
            </a:r>
            <a:r>
              <a:rPr lang="en-US" dirty="0" err="1"/>
              <a:t>Dedup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0F61E-C326-4FC9-84D8-2A69A0A81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36</a:t>
            </a:fld>
            <a:endParaRPr lang="en-US" dirty="0"/>
          </a:p>
        </p:txBody>
      </p:sp>
      <p:pic>
        <p:nvPicPr>
          <p:cNvPr id="5" name="lulesh-20190216-1.5X">
            <a:hlinkClick r:id="" action="ppaction://media"/>
            <a:extLst>
              <a:ext uri="{FF2B5EF4-FFF2-40B4-BE49-F238E27FC236}">
                <a16:creationId xmlns:a16="http://schemas.microsoft.com/office/drawing/2014/main" id="{B4FFDCE0-BD53-45DB-AA0F-938572B6F7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804" r="8804" b="2003"/>
          <a:stretch/>
        </p:blipFill>
        <p:spPr>
          <a:xfrm>
            <a:off x="444663" y="944638"/>
            <a:ext cx="8330874" cy="557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1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C9F812-B37C-42E8-87EA-CBB75066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7D0F61E-C326-4FC9-84D8-2A69A0A813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3694" y="960251"/>
                <a:ext cx="8665171" cy="5656863"/>
              </a:xfrm>
            </p:spPr>
            <p:txBody>
              <a:bodyPr>
                <a:normAutofit lnSpcReduction="10000"/>
              </a:bodyPr>
              <a:lstStyle/>
              <a:p>
                <a:pPr lvl="1"/>
                <a:r>
                  <a:rPr lang="en-US" dirty="0" err="1"/>
                  <a:t>TxSampler</a:t>
                </a:r>
                <a:endParaRPr lang="en-US" dirty="0"/>
              </a:p>
              <a:p>
                <a:pPr lvl="2"/>
                <a:r>
                  <a:rPr lang="en-US" dirty="0"/>
                  <a:t>A sampling-based lightweight call path profiler for HTM programs</a:t>
                </a:r>
              </a:p>
              <a:p>
                <a:pPr lvl="2"/>
                <a:r>
                  <a:rPr lang="en-US" dirty="0"/>
                  <a:t>Provides insights of time decomposition, aborts, commits and memory contention</a:t>
                </a:r>
              </a:p>
              <a:p>
                <a:pPr lvl="2"/>
                <a:r>
                  <a:rPr lang="en-US" dirty="0"/>
                  <a:t>Open sourced, </a:t>
                </a:r>
                <a:r>
                  <a:rPr lang="en-US" dirty="0">
                    <a:hlinkClick r:id="rId2"/>
                  </a:rPr>
                  <a:t>https://github.com/ScalableMachinesResearch/TxSampler</a:t>
                </a:r>
                <a:endParaRPr lang="en-US" dirty="0"/>
              </a:p>
              <a:p>
                <a:pPr lvl="1"/>
                <a:r>
                  <a:rPr lang="en-US" dirty="0" err="1"/>
                  <a:t>HTMBench</a:t>
                </a:r>
                <a:endParaRPr lang="en-US" dirty="0"/>
              </a:p>
              <a:p>
                <a:pPr lvl="2"/>
                <a:r>
                  <a:rPr lang="en-US" dirty="0"/>
                  <a:t>Over 30 benchmarks</a:t>
                </a:r>
              </a:p>
              <a:p>
                <a:pPr lvl="2"/>
                <a:r>
                  <a:rPr lang="en-US" dirty="0"/>
                  <a:t>Open sourced, </a:t>
                </a:r>
                <a:r>
                  <a:rPr lang="en-US" dirty="0">
                    <a:hlinkClick r:id="rId3"/>
                  </a:rPr>
                  <a:t>https://github.com/ScalableMachinesResearch/HTMBench</a:t>
                </a:r>
                <a:endParaRPr lang="en-US" dirty="0"/>
              </a:p>
              <a:p>
                <a:pPr lvl="1"/>
                <a:r>
                  <a:rPr lang="en-US" dirty="0"/>
                  <a:t>Optimization</a:t>
                </a:r>
              </a:p>
              <a:p>
                <a:pPr lvl="2"/>
                <a:r>
                  <a:rPr lang="en-US" dirty="0" err="1"/>
                  <a:t>Dedup</a:t>
                </a:r>
                <a:endParaRPr lang="en-US" dirty="0"/>
              </a:p>
              <a:p>
                <a:pPr lvl="2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F7D0F61E-C326-4FC9-84D8-2A69A0A813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3694" y="960251"/>
                <a:ext cx="8665171" cy="5656863"/>
              </a:xfrm>
              <a:blipFill>
                <a:blip r:embed="rId4"/>
                <a:stretch>
                  <a:fillRect l="-633" t="-3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2050EB-BD08-4400-9F4C-A87D114D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176E8A5-4357-4941-A7D9-0B45245140F3}"/>
              </a:ext>
            </a:extLst>
          </p:cNvPr>
          <p:cNvSpPr/>
          <p:nvPr/>
        </p:nvSpPr>
        <p:spPr>
          <a:xfrm>
            <a:off x="3787729" y="5193473"/>
            <a:ext cx="3397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Questions?</a:t>
            </a:r>
            <a:endParaRPr lang="zh-CN" altLang="en-US" sz="5400" b="1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8567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6279A2-680F-4186-A367-EB543D50B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Hardware Transactional Memory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575EC6-78E6-412A-8535-80504EDC9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Workflow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C5436-99E8-43A2-9808-2B09F5CBF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流程图: 决策 11">
            <a:extLst>
              <a:ext uri="{FF2B5EF4-FFF2-40B4-BE49-F238E27FC236}">
                <a16:creationId xmlns:a16="http://schemas.microsoft.com/office/drawing/2014/main" id="{4396E72F-2C33-4634-A135-EAD6B9E7C299}"/>
              </a:ext>
            </a:extLst>
          </p:cNvPr>
          <p:cNvSpPr/>
          <p:nvPr/>
        </p:nvSpPr>
        <p:spPr>
          <a:xfrm>
            <a:off x="736834" y="1727428"/>
            <a:ext cx="2552274" cy="1380283"/>
          </a:xfrm>
          <a:prstGeom prst="flowChartDecisi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Wait for lock to be free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流程图: 可选过程 12">
            <a:extLst>
              <a:ext uri="{FF2B5EF4-FFF2-40B4-BE49-F238E27FC236}">
                <a16:creationId xmlns:a16="http://schemas.microsoft.com/office/drawing/2014/main" id="{1B76E8A2-47DE-427E-BA31-3E23555E81C1}"/>
              </a:ext>
            </a:extLst>
          </p:cNvPr>
          <p:cNvSpPr/>
          <p:nvPr/>
        </p:nvSpPr>
        <p:spPr>
          <a:xfrm>
            <a:off x="3883892" y="1825074"/>
            <a:ext cx="1228822" cy="722297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Start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流程图: 决策 13">
            <a:extLst>
              <a:ext uri="{FF2B5EF4-FFF2-40B4-BE49-F238E27FC236}">
                <a16:creationId xmlns:a16="http://schemas.microsoft.com/office/drawing/2014/main" id="{2878C389-AC2B-400B-BB44-E18AC06CA871}"/>
              </a:ext>
            </a:extLst>
          </p:cNvPr>
          <p:cNvSpPr/>
          <p:nvPr/>
        </p:nvSpPr>
        <p:spPr>
          <a:xfrm>
            <a:off x="3315904" y="4252872"/>
            <a:ext cx="2424481" cy="920017"/>
          </a:xfrm>
          <a:prstGeom prst="flowChartDecisi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Succeed?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5" name="流程图: 决策 14">
            <a:extLst>
              <a:ext uri="{FF2B5EF4-FFF2-40B4-BE49-F238E27FC236}">
                <a16:creationId xmlns:a16="http://schemas.microsoft.com/office/drawing/2014/main" id="{EB00F9E0-C63E-4186-B453-C707A8866131}"/>
              </a:ext>
            </a:extLst>
          </p:cNvPr>
          <p:cNvSpPr/>
          <p:nvPr/>
        </p:nvSpPr>
        <p:spPr>
          <a:xfrm>
            <a:off x="3520063" y="2913707"/>
            <a:ext cx="2006584" cy="901033"/>
          </a:xfrm>
          <a:prstGeom prst="flowChartDecision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Retry?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6" name="流程图: 可选过程 15">
            <a:extLst>
              <a:ext uri="{FF2B5EF4-FFF2-40B4-BE49-F238E27FC236}">
                <a16:creationId xmlns:a16="http://schemas.microsoft.com/office/drawing/2014/main" id="{BC02E655-6182-4E1B-9CE7-1266B75FA75D}"/>
              </a:ext>
            </a:extLst>
          </p:cNvPr>
          <p:cNvSpPr/>
          <p:nvPr/>
        </p:nvSpPr>
        <p:spPr>
          <a:xfrm>
            <a:off x="3925650" y="5504704"/>
            <a:ext cx="1195409" cy="653056"/>
          </a:xfrm>
          <a:prstGeom prst="flowChartAlternateProcess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Finish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7" name="流程图: 过程 16">
            <a:extLst>
              <a:ext uri="{FF2B5EF4-FFF2-40B4-BE49-F238E27FC236}">
                <a16:creationId xmlns:a16="http://schemas.microsoft.com/office/drawing/2014/main" id="{16B8EA9B-0123-4668-8CB4-483AE7692448}"/>
              </a:ext>
            </a:extLst>
          </p:cNvPr>
          <p:cNvSpPr/>
          <p:nvPr/>
        </p:nvSpPr>
        <p:spPr>
          <a:xfrm>
            <a:off x="1161452" y="3421109"/>
            <a:ext cx="1693465" cy="548069"/>
          </a:xfrm>
          <a:prstGeom prst="flowChartProcess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Begin HTM</a:t>
            </a:r>
            <a:endParaRPr lang="zh-CN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流程图: 过程 17">
            <a:extLst>
              <a:ext uri="{FF2B5EF4-FFF2-40B4-BE49-F238E27FC236}">
                <a16:creationId xmlns:a16="http://schemas.microsoft.com/office/drawing/2014/main" id="{0108B949-D011-4145-91E8-DD5E5842DAF2}"/>
              </a:ext>
            </a:extLst>
          </p:cNvPr>
          <p:cNvSpPr/>
          <p:nvPr/>
        </p:nvSpPr>
        <p:spPr>
          <a:xfrm>
            <a:off x="6173048" y="3174375"/>
            <a:ext cx="2031183" cy="594478"/>
          </a:xfrm>
          <a:prstGeom prst="flowChartProcess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Acquire the lock</a:t>
            </a:r>
            <a:endParaRPr lang="zh-CN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" name="流程图: 过程 18">
            <a:extLst>
              <a:ext uri="{FF2B5EF4-FFF2-40B4-BE49-F238E27FC236}">
                <a16:creationId xmlns:a16="http://schemas.microsoft.com/office/drawing/2014/main" id="{65F790B8-70B8-4C5F-8CBE-92EC7C5A67E8}"/>
              </a:ext>
            </a:extLst>
          </p:cNvPr>
          <p:cNvSpPr/>
          <p:nvPr/>
        </p:nvSpPr>
        <p:spPr>
          <a:xfrm>
            <a:off x="6186220" y="4980447"/>
            <a:ext cx="2031182" cy="622316"/>
          </a:xfrm>
          <a:prstGeom prst="flowChartProcess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Release the lock</a:t>
            </a:r>
            <a:endParaRPr lang="zh-CN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7D0F67B-08E0-4979-9E9F-C17318280899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3289108" y="2312235"/>
            <a:ext cx="627672" cy="105335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24AD56D-0200-4A6D-9B67-DCB47E99DD26}"/>
              </a:ext>
            </a:extLst>
          </p:cNvPr>
          <p:cNvCxnSpPr>
            <a:cxnSpLocks/>
            <a:stCxn id="15" idx="3"/>
            <a:endCxn id="18" idx="1"/>
          </p:cNvCxnSpPr>
          <p:nvPr/>
        </p:nvCxnSpPr>
        <p:spPr>
          <a:xfrm>
            <a:off x="5526648" y="3364224"/>
            <a:ext cx="646400" cy="107390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1710D8AA-B7BC-4A5E-8E92-880579F8B008}"/>
              </a:ext>
            </a:extLst>
          </p:cNvPr>
          <p:cNvCxnSpPr>
            <a:cxnSpLocks/>
            <a:stCxn id="14" idx="0"/>
            <a:endCxn id="15" idx="2"/>
          </p:cNvCxnSpPr>
          <p:nvPr/>
        </p:nvCxnSpPr>
        <p:spPr>
          <a:xfrm flipH="1" flipV="1">
            <a:off x="4523356" y="3814740"/>
            <a:ext cx="4789" cy="438132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CF49E8DF-8353-48B0-A565-5D35DC03379D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4528145" y="5172890"/>
            <a:ext cx="0" cy="338158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66693774-8CBE-44C7-B908-A5AF1BE7C079}"/>
              </a:ext>
            </a:extLst>
          </p:cNvPr>
          <p:cNvCxnSpPr>
            <a:cxnSpLocks/>
            <a:stCxn id="15" idx="1"/>
          </p:cNvCxnSpPr>
          <p:nvPr/>
        </p:nvCxnSpPr>
        <p:spPr>
          <a:xfrm flipH="1" flipV="1">
            <a:off x="2581027" y="2800376"/>
            <a:ext cx="939036" cy="563848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8BFA7D2-D65D-40D1-AFE3-9336E286EA5B}"/>
              </a:ext>
            </a:extLst>
          </p:cNvPr>
          <p:cNvCxnSpPr>
            <a:cxnSpLocks/>
            <a:stCxn id="18" idx="2"/>
            <a:endCxn id="35" idx="0"/>
          </p:cNvCxnSpPr>
          <p:nvPr/>
        </p:nvCxnSpPr>
        <p:spPr>
          <a:xfrm>
            <a:off x="7188640" y="3768853"/>
            <a:ext cx="13172" cy="371337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89CE9828-45C5-4833-9C8B-3D891EB79019}"/>
              </a:ext>
            </a:extLst>
          </p:cNvPr>
          <p:cNvCxnSpPr>
            <a:cxnSpLocks/>
            <a:stCxn id="19" idx="1"/>
            <a:endCxn id="16" idx="3"/>
          </p:cNvCxnSpPr>
          <p:nvPr/>
        </p:nvCxnSpPr>
        <p:spPr>
          <a:xfrm flipH="1">
            <a:off x="5121060" y="5291605"/>
            <a:ext cx="1065161" cy="539627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F64CC6C-EAB6-4B62-B85F-A7CD9D286108}"/>
              </a:ext>
            </a:extLst>
          </p:cNvPr>
          <p:cNvSpPr txBox="1"/>
          <p:nvPr/>
        </p:nvSpPr>
        <p:spPr>
          <a:xfrm>
            <a:off x="4577723" y="3890062"/>
            <a:ext cx="493757" cy="36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34AF07A-4CA0-421D-9851-8E17CDF8DB6A}"/>
              </a:ext>
            </a:extLst>
          </p:cNvPr>
          <p:cNvSpPr txBox="1"/>
          <p:nvPr/>
        </p:nvSpPr>
        <p:spPr>
          <a:xfrm>
            <a:off x="5574390" y="3395316"/>
            <a:ext cx="493757" cy="36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DCFFA07-ADBE-4D43-ADA3-86B6D52276F9}"/>
              </a:ext>
            </a:extLst>
          </p:cNvPr>
          <p:cNvSpPr txBox="1"/>
          <p:nvPr/>
        </p:nvSpPr>
        <p:spPr>
          <a:xfrm>
            <a:off x="4577724" y="5096102"/>
            <a:ext cx="493757" cy="36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Y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FDA67E3-AD32-4452-A69E-9FC65E0B2DAA}"/>
              </a:ext>
            </a:extLst>
          </p:cNvPr>
          <p:cNvSpPr txBox="1"/>
          <p:nvPr/>
        </p:nvSpPr>
        <p:spPr>
          <a:xfrm>
            <a:off x="2829012" y="2713061"/>
            <a:ext cx="493757" cy="362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Helvetica" panose="020B0604020202020204" pitchFamily="34" charset="0"/>
                <a:cs typeface="Helvetica" panose="020B0604020202020204" pitchFamily="34" charset="0"/>
              </a:rPr>
              <a:t>Y</a:t>
            </a:r>
            <a:endParaRPr lang="zh-CN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流程图: 过程 30">
            <a:extLst>
              <a:ext uri="{FF2B5EF4-FFF2-40B4-BE49-F238E27FC236}">
                <a16:creationId xmlns:a16="http://schemas.microsoft.com/office/drawing/2014/main" id="{CE20B4C2-F491-4294-B77F-F3BDBC788980}"/>
              </a:ext>
            </a:extLst>
          </p:cNvPr>
          <p:cNvSpPr/>
          <p:nvPr/>
        </p:nvSpPr>
        <p:spPr>
          <a:xfrm>
            <a:off x="1161452" y="4283096"/>
            <a:ext cx="1693465" cy="523812"/>
          </a:xfrm>
          <a:prstGeom prst="flowChart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User code</a:t>
            </a:r>
            <a:endParaRPr lang="zh-CN" altLang="en-US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流程图: 过程 31">
            <a:extLst>
              <a:ext uri="{FF2B5EF4-FFF2-40B4-BE49-F238E27FC236}">
                <a16:creationId xmlns:a16="http://schemas.microsoft.com/office/drawing/2014/main" id="{7FF69B6E-B0DE-446F-8535-F81210670A60}"/>
              </a:ext>
            </a:extLst>
          </p:cNvPr>
          <p:cNvSpPr/>
          <p:nvPr/>
        </p:nvSpPr>
        <p:spPr>
          <a:xfrm>
            <a:off x="1162551" y="5109008"/>
            <a:ext cx="1691266" cy="546475"/>
          </a:xfrm>
          <a:prstGeom prst="flowChartProcess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End HTM</a:t>
            </a:r>
            <a:endParaRPr lang="zh-CN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37C30EC4-42DA-45D5-81A9-AB395AD6263F}"/>
              </a:ext>
            </a:extLst>
          </p:cNvPr>
          <p:cNvCxnSpPr>
            <a:cxnSpLocks/>
            <a:stCxn id="17" idx="2"/>
            <a:endCxn id="31" idx="0"/>
          </p:cNvCxnSpPr>
          <p:nvPr/>
        </p:nvCxnSpPr>
        <p:spPr>
          <a:xfrm>
            <a:off x="2008185" y="3969178"/>
            <a:ext cx="0" cy="313919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med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6B8FF438-FB1E-45B4-A99F-DEE661EC4856}"/>
              </a:ext>
            </a:extLst>
          </p:cNvPr>
          <p:cNvCxnSpPr>
            <a:cxnSpLocks/>
            <a:stCxn id="31" idx="2"/>
            <a:endCxn id="32" idx="0"/>
          </p:cNvCxnSpPr>
          <p:nvPr/>
        </p:nvCxnSpPr>
        <p:spPr>
          <a:xfrm flipH="1">
            <a:off x="2008185" y="4806908"/>
            <a:ext cx="1" cy="30210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med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流程图: 过程 34">
            <a:extLst>
              <a:ext uri="{FF2B5EF4-FFF2-40B4-BE49-F238E27FC236}">
                <a16:creationId xmlns:a16="http://schemas.microsoft.com/office/drawing/2014/main" id="{B3DAB071-5ED5-4B9B-A4F6-D0D220DB8688}"/>
              </a:ext>
            </a:extLst>
          </p:cNvPr>
          <p:cNvSpPr/>
          <p:nvPr/>
        </p:nvSpPr>
        <p:spPr>
          <a:xfrm>
            <a:off x="6196584" y="4140191"/>
            <a:ext cx="2010453" cy="546836"/>
          </a:xfrm>
          <a:prstGeom prst="flowChartProcess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User code</a:t>
            </a:r>
            <a:endParaRPr lang="zh-CN" altLang="en-US" b="1" dirty="0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81EFCCFA-C616-4AC6-8291-84AF1E835A49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2822148" y="4712881"/>
            <a:ext cx="493756" cy="403726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8AF1198D-3E7F-4B19-BD7E-711FF08FAA59}"/>
              </a:ext>
            </a:extLst>
          </p:cNvPr>
          <p:cNvCxnSpPr>
            <a:cxnSpLocks/>
            <a:stCxn id="35" idx="2"/>
            <a:endCxn id="19" idx="0"/>
          </p:cNvCxnSpPr>
          <p:nvPr/>
        </p:nvCxnSpPr>
        <p:spPr>
          <a:xfrm>
            <a:off x="7201811" y="4687027"/>
            <a:ext cx="0" cy="293420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lg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7C1D3F6A-ACEF-4AD9-9253-1FE3875CB968}"/>
              </a:ext>
            </a:extLst>
          </p:cNvPr>
          <p:cNvCxnSpPr>
            <a:cxnSpLocks/>
            <a:stCxn id="12" idx="2"/>
            <a:endCxn id="17" idx="0"/>
          </p:cNvCxnSpPr>
          <p:nvPr/>
        </p:nvCxnSpPr>
        <p:spPr>
          <a:xfrm flipH="1">
            <a:off x="2008185" y="3107711"/>
            <a:ext cx="4786" cy="313398"/>
          </a:xfrm>
          <a:prstGeom prst="straightConnector1">
            <a:avLst/>
          </a:prstGeom>
          <a:ln w="28575">
            <a:solidFill>
              <a:schemeClr val="bg2">
                <a:lumMod val="50000"/>
              </a:schemeClr>
            </a:solidFill>
            <a:headEnd w="med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6A5D0965-71D8-42C9-8F27-ECEC9F8BAAD6}"/>
              </a:ext>
            </a:extLst>
          </p:cNvPr>
          <p:cNvSpPr/>
          <p:nvPr/>
        </p:nvSpPr>
        <p:spPr>
          <a:xfrm>
            <a:off x="2185151" y="2982997"/>
            <a:ext cx="4011433" cy="2285711"/>
          </a:xfrm>
          <a:prstGeom prst="rect">
            <a:avLst/>
          </a:prstGeom>
          <a:solidFill>
            <a:schemeClr val="bg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8640" rtlCol="0" anchor="ctr"/>
          <a:lstStyle/>
          <a:p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LOCK();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user code</a:t>
            </a:r>
          </a:p>
          <a:p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UNLOCK();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8F4BDBC-F64C-46B8-9003-F2218C61AB6F}"/>
              </a:ext>
            </a:extLst>
          </p:cNvPr>
          <p:cNvSpPr txBox="1"/>
          <p:nvPr/>
        </p:nvSpPr>
        <p:spPr>
          <a:xfrm rot="5400000">
            <a:off x="-118284" y="4512910"/>
            <a:ext cx="1885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HTM path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7C4717F-5791-498B-BE7F-53FA4EE24472}"/>
              </a:ext>
            </a:extLst>
          </p:cNvPr>
          <p:cNvSpPr txBox="1"/>
          <p:nvPr/>
        </p:nvSpPr>
        <p:spPr>
          <a:xfrm rot="5400000">
            <a:off x="7589030" y="4335826"/>
            <a:ext cx="1885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Fallback path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6206201-2018-4071-A1AE-B44D87B7D5FC}"/>
              </a:ext>
            </a:extLst>
          </p:cNvPr>
          <p:cNvSpPr txBox="1"/>
          <p:nvPr/>
        </p:nvSpPr>
        <p:spPr>
          <a:xfrm>
            <a:off x="3580835" y="1146897"/>
            <a:ext cx="3173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Critical section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A0DE6431-5AD8-412F-B326-F5F489540D93}"/>
              </a:ext>
            </a:extLst>
          </p:cNvPr>
          <p:cNvSpPr/>
          <p:nvPr/>
        </p:nvSpPr>
        <p:spPr>
          <a:xfrm>
            <a:off x="2189936" y="2990475"/>
            <a:ext cx="4011433" cy="2285711"/>
          </a:xfrm>
          <a:prstGeom prst="rect">
            <a:avLst/>
          </a:prstGeom>
          <a:solidFill>
            <a:schemeClr val="bg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8640" rtlCol="0" anchor="ctr"/>
          <a:lstStyle/>
          <a:p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TM_BEGIN;</a:t>
            </a:r>
          </a:p>
          <a:p>
            <a:r>
              <a:rPr lang="en-US" sz="2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user code</a:t>
            </a:r>
          </a:p>
          <a:p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TM_END;</a:t>
            </a:r>
          </a:p>
        </p:txBody>
      </p:sp>
    </p:spTree>
    <p:extLst>
      <p:ext uri="{BB962C8B-B14F-4D97-AF65-F5344CB8AC3E}">
        <p14:creationId xmlns:p14="http://schemas.microsoft.com/office/powerpoint/2010/main" val="3964134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7" grpId="0"/>
      <p:bldP spid="28" grpId="0"/>
      <p:bldP spid="29" grpId="0"/>
      <p:bldP spid="30" grpId="0"/>
      <p:bldP spid="31" grpId="0" animBg="1"/>
      <p:bldP spid="32" grpId="0" animBg="1"/>
      <p:bldP spid="35" grpId="0" animBg="1"/>
      <p:bldP spid="42" grpId="0" animBg="1"/>
      <p:bldP spid="42" grpId="1" animBg="1"/>
      <p:bldP spid="43" grpId="0"/>
      <p:bldP spid="43" grpId="1"/>
      <p:bldP spid="44" grpId="0"/>
      <p:bldP spid="44" grpId="1"/>
      <p:bldP spid="45" grpId="0"/>
      <p:bldP spid="45" grpId="1"/>
      <p:bldP spid="39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6279A2-680F-4186-A367-EB543D50B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Hardware Transactional Memory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C575EC6-78E6-412A-8535-80504EDC9A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3694" y="960251"/>
                <a:ext cx="8665171" cy="5440549"/>
              </a:xfrm>
            </p:spPr>
            <p:txBody>
              <a:bodyPr>
                <a:normAutofit fontScale="92500" lnSpcReduction="10000"/>
              </a:bodyPr>
              <a:lstStyle/>
              <a:p>
                <a:pPr lvl="1"/>
                <a:r>
                  <a:rPr lang="en-US" dirty="0"/>
                  <a:t>HTM needs support from profiling tools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Tools for Software Transaction Memory (STM)?</a:t>
                </a:r>
              </a:p>
              <a:p>
                <a:pPr lvl="2"/>
                <a:r>
                  <a:rPr lang="en-US" dirty="0"/>
                  <a:t>Hard to directly monitor hardware behavior</a:t>
                </a:r>
              </a:p>
              <a:p>
                <a:pPr lvl="2"/>
                <a:r>
                  <a:rPr lang="en-US" dirty="0"/>
                  <a:t>New types of aborts (e.g., capacity abort, synchronous abort)</a:t>
                </a:r>
              </a:p>
              <a:p>
                <a:pPr lvl="1"/>
                <a:endParaRPr lang="en-US" dirty="0"/>
              </a:p>
              <a:p>
                <a:pPr lvl="1"/>
                <a:r>
                  <a:rPr lang="en-US" dirty="0"/>
                  <a:t>We need a profiler designated for HTM</a:t>
                </a:r>
              </a:p>
              <a:p>
                <a:pPr lvl="2"/>
                <a:r>
                  <a:rPr lang="en-US" dirty="0"/>
                  <a:t>Does a program spend a lot of time in transactions?</a:t>
                </a:r>
              </a:p>
              <a:p>
                <a:pPr lvl="2"/>
                <a:r>
                  <a:rPr lang="en-US" dirty="0"/>
                  <a:t>Is a transaction benign?</a:t>
                </a:r>
              </a:p>
              <a:p>
                <a:pPr lvl="2"/>
                <a:r>
                  <a:rPr lang="en-US" dirty="0"/>
                  <a:t>Which part of a transaction contributes to the most of execution time?</a:t>
                </a:r>
              </a:p>
              <a:p>
                <a:pPr lvl="2"/>
                <a:r>
                  <a:rPr lang="en-US" dirty="0"/>
                  <a:t>Why and where causes the abort?</a:t>
                </a:r>
              </a:p>
              <a:p>
                <a:pPr lvl="2"/>
                <a:r>
                  <a:rPr lang="en-US" dirty="0"/>
                  <a:t>How to improve the performance of a transaction?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⋯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6C575EC6-78E6-412A-8535-80504EDC9A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3694" y="960251"/>
                <a:ext cx="8665171" cy="5440549"/>
              </a:xfrm>
              <a:blipFill>
                <a:blip r:embed="rId3"/>
                <a:stretch>
                  <a:fillRect l="-422" t="-31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8C5436-99E8-43A2-9808-2B09F5CBF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554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F72210-1627-4D8E-ACE8-B6D6B4EAD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Existing Work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05E2D4-AD1D-4B8A-A8D7-2133273EB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err="1"/>
              <a:t>TSXProf</a:t>
            </a:r>
            <a:endParaRPr lang="en-US" dirty="0"/>
          </a:p>
          <a:p>
            <a:pPr lvl="2"/>
            <a:r>
              <a:rPr lang="en-US" dirty="0"/>
              <a:t>Record HTM execution timestamps from instrumentation</a:t>
            </a:r>
          </a:p>
          <a:p>
            <a:pPr lvl="2"/>
            <a:r>
              <a:rPr lang="en-US" dirty="0"/>
              <a:t>Replay in software for contention analysis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Perf, </a:t>
            </a:r>
            <a:r>
              <a:rPr lang="en-US" dirty="0" err="1"/>
              <a:t>VTune</a:t>
            </a:r>
            <a:endParaRPr lang="en-US" dirty="0"/>
          </a:p>
          <a:p>
            <a:pPr lvl="2"/>
            <a:r>
              <a:rPr lang="en-US" dirty="0"/>
              <a:t>PMU sampling</a:t>
            </a:r>
          </a:p>
          <a:p>
            <a:pPr lvl="2"/>
            <a:r>
              <a:rPr lang="en-US" dirty="0"/>
              <a:t>Record HTM status from hardware hint (e.g., conflict abort? capacity abort?)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133956-C360-49C8-8182-D24E1592B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0BF298F3-B4EB-419E-A7DD-CECED466DA0A}"/>
                  </a:ext>
                </a:extLst>
              </p:cNvPr>
              <p:cNvSpPr txBox="1"/>
              <p:nvPr/>
            </p:nvSpPr>
            <p:spPr>
              <a:xfrm>
                <a:off x="4610100" y="2218320"/>
                <a:ext cx="456202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233363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FF0000"/>
                    </a:solidFill>
                    <a:latin typeface="Georgia" panose="02040502050405020303" pitchFamily="18" charset="0"/>
                  </a:rPr>
                  <a:t>Large overhead</a:t>
                </a:r>
              </a:p>
              <a:p>
                <a:pPr marL="342900" indent="-233363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rgbClr val="FF0000"/>
                    </a:solidFill>
                    <a:latin typeface="Georgia" panose="02040502050405020303" pitchFamily="18" charset="0"/>
                  </a:rPr>
                  <a:t>Emulation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en-US" sz="2400" dirty="0">
                    <a:solidFill>
                      <a:srgbClr val="FF0000"/>
                    </a:solidFill>
                    <a:latin typeface="Georgia" panose="02040502050405020303" pitchFamily="18" charset="0"/>
                  </a:rPr>
                  <a:t> Reality</a:t>
                </a:r>
              </a:p>
            </p:txBody>
          </p:sp>
        </mc:Choice>
        <mc:Fallback xmlns=""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0BF298F3-B4EB-419E-A7DD-CECED466DA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0100" y="2218320"/>
                <a:ext cx="4562028" cy="830997"/>
              </a:xfrm>
              <a:prstGeom prst="rect">
                <a:avLst/>
              </a:prstGeom>
              <a:blipFill>
                <a:blip r:embed="rId3"/>
                <a:stretch>
                  <a:fillRect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>
            <a:extLst>
              <a:ext uri="{FF2B5EF4-FFF2-40B4-BE49-F238E27FC236}">
                <a16:creationId xmlns:a16="http://schemas.microsoft.com/office/drawing/2014/main" id="{54753A0B-066D-45B2-8CCB-CF9F8B99B0A0}"/>
              </a:ext>
            </a:extLst>
          </p:cNvPr>
          <p:cNvSpPr txBox="1"/>
          <p:nvPr/>
        </p:nvSpPr>
        <p:spPr>
          <a:xfrm>
            <a:off x="1404441" y="4783394"/>
            <a:ext cx="70821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33363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Georgia" panose="02040502050405020303" pitchFamily="18" charset="0"/>
              </a:rPr>
              <a:t>Not enough information for analysis</a:t>
            </a:r>
          </a:p>
        </p:txBody>
      </p:sp>
    </p:spTree>
    <p:extLst>
      <p:ext uri="{BB962C8B-B14F-4D97-AF65-F5344CB8AC3E}">
        <p14:creationId xmlns:p14="http://schemas.microsoft.com/office/powerpoint/2010/main" val="309979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115B1-8309-469C-8168-FD6C85402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Solution – </a:t>
            </a:r>
            <a:r>
              <a:rPr lang="en-US" dirty="0" err="1"/>
              <a:t>TxSampler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57BCFC-8995-4165-9070-B20BE6A7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Lightweight</a:t>
            </a:r>
          </a:p>
          <a:p>
            <a:pPr lvl="2"/>
            <a:r>
              <a:rPr lang="en-US" dirty="0"/>
              <a:t>~4%(time)</a:t>
            </a:r>
          </a:p>
          <a:p>
            <a:pPr lvl="2"/>
            <a:r>
              <a:rPr lang="en-US" dirty="0"/>
              <a:t>&lt;5MB/thread (memory)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Insightful</a:t>
            </a:r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14DEF3-9344-4A50-B792-5D8D3D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78A9DD7-7AC1-4BE8-AA7D-410EA98BD38F}"/>
              </a:ext>
            </a:extLst>
          </p:cNvPr>
          <p:cNvGrpSpPr/>
          <p:nvPr/>
        </p:nvGrpSpPr>
        <p:grpSpPr>
          <a:xfrm>
            <a:off x="2761924" y="2888445"/>
            <a:ext cx="4094600" cy="3812493"/>
            <a:chOff x="4764265" y="1776006"/>
            <a:chExt cx="4094600" cy="3812493"/>
          </a:xfrm>
        </p:grpSpPr>
        <p:graphicFrame>
          <p:nvGraphicFramePr>
            <p:cNvPr id="5" name="图示 4">
              <a:extLst>
                <a:ext uri="{FF2B5EF4-FFF2-40B4-BE49-F238E27FC236}">
                  <a16:creationId xmlns:a16="http://schemas.microsoft.com/office/drawing/2014/main" id="{3FFF12D4-ED1C-414C-A158-7E9329DB51F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804732733"/>
                </p:ext>
              </p:extLst>
            </p:nvPr>
          </p:nvGraphicFramePr>
          <p:xfrm>
            <a:off x="4764265" y="1776006"/>
            <a:ext cx="4094600" cy="381249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32AA7DC-E37A-470D-B2E3-C9ED7474CCEE}"/>
                </a:ext>
              </a:extLst>
            </p:cNvPr>
            <p:cNvSpPr txBox="1"/>
            <p:nvPr/>
          </p:nvSpPr>
          <p:spPr>
            <a:xfrm rot="18154076">
              <a:off x="4924347" y="2975904"/>
              <a:ext cx="191798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Time decomposition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C30A8DF4-CA98-4FA3-9B4D-E10C01E2FF67}"/>
                </a:ext>
              </a:extLst>
            </p:cNvPr>
            <p:cNvSpPr txBox="1"/>
            <p:nvPr/>
          </p:nvSpPr>
          <p:spPr>
            <a:xfrm rot="2645079">
              <a:off x="6566896" y="3035761"/>
              <a:ext cx="19179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Abort analysis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229758E6-9405-4402-8F75-5EBDDCFD7A70}"/>
                </a:ext>
              </a:extLst>
            </p:cNvPr>
            <p:cNvSpPr txBox="1"/>
            <p:nvPr/>
          </p:nvSpPr>
          <p:spPr>
            <a:xfrm>
              <a:off x="5852573" y="4319380"/>
              <a:ext cx="191798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Contention Identifying</a:t>
              </a: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C72329FE-0333-4AAA-B245-860BF66CFE8C}"/>
              </a:ext>
            </a:extLst>
          </p:cNvPr>
          <p:cNvSpPr/>
          <p:nvPr/>
        </p:nvSpPr>
        <p:spPr>
          <a:xfrm rot="2399956">
            <a:off x="4610982" y="3910085"/>
            <a:ext cx="1785486" cy="9731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866EA1F9-F276-473C-A8E7-1DA581AD4F4E}"/>
              </a:ext>
            </a:extLst>
          </p:cNvPr>
          <p:cNvSpPr/>
          <p:nvPr/>
        </p:nvSpPr>
        <p:spPr>
          <a:xfrm rot="18130682">
            <a:off x="2934254" y="4039945"/>
            <a:ext cx="1930256" cy="95641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8FC6A7C-ACE5-466A-8582-3C74CAA8391F}"/>
              </a:ext>
            </a:extLst>
          </p:cNvPr>
          <p:cNvSpPr/>
          <p:nvPr/>
        </p:nvSpPr>
        <p:spPr>
          <a:xfrm>
            <a:off x="3911193" y="5411189"/>
            <a:ext cx="1785486" cy="9731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71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8B3BF-724F-4A21-9DAA-EDF77895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TxSampler</a:t>
            </a:r>
            <a:r>
              <a:rPr lang="en-US" dirty="0"/>
              <a:t> – How it works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4B6240-462F-4DFA-883A-2E061814E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694" y="960251"/>
            <a:ext cx="8665171" cy="5444005"/>
          </a:xfrm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FA646D-8DAC-4446-8530-22394A67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B4CD56C-3FAB-4D75-ADFB-5F8058E2A4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0876405"/>
              </p:ext>
            </p:extLst>
          </p:nvPr>
        </p:nvGraphicFramePr>
        <p:xfrm>
          <a:off x="4555555" y="885972"/>
          <a:ext cx="5217313" cy="551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1513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E8B3BF-724F-4A21-9DAA-EDF778952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TxSampler</a:t>
            </a:r>
            <a:r>
              <a:rPr lang="en-US" dirty="0"/>
              <a:t> – How it works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94B6240-462F-4DFA-883A-2E061814EC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3694" y="960251"/>
                <a:ext cx="5725325" cy="5444005"/>
              </a:xfrm>
            </p:spPr>
            <p:txBody>
              <a:bodyPr/>
              <a:lstStyle/>
              <a:p>
                <a:pPr lvl="1"/>
                <a:r>
                  <a:rPr lang="en-US" dirty="0"/>
                  <a:t>Performance Monitor Units</a:t>
                </a:r>
              </a:p>
              <a:p>
                <a:pPr lvl="2"/>
                <a:r>
                  <a:rPr lang="en-US" dirty="0"/>
                  <a:t>PMU</a:t>
                </a:r>
              </a:p>
              <a:p>
                <a:pPr lvl="2"/>
                <a:r>
                  <a:rPr lang="en-US" dirty="0"/>
                  <a:t>Monitor hardware events</a:t>
                </a:r>
              </a:p>
              <a:p>
                <a:pPr lvl="3"/>
                <a:r>
                  <a:rPr lang="en-US" dirty="0"/>
                  <a:t>CPU cycles, TX commit/abort, memory load/store</a:t>
                </a:r>
              </a:p>
              <a:p>
                <a:pPr lvl="2"/>
                <a:r>
                  <a:rPr lang="en-US" dirty="0"/>
                  <a:t>Interrupt every N occurrences of a monitored event</a:t>
                </a:r>
              </a:p>
              <a:p>
                <a:pPr lvl="3"/>
                <a:r>
                  <a:rPr lang="en-US" dirty="0"/>
                  <a:t>N is a preset sampling period</a:t>
                </a:r>
              </a:p>
              <a:p>
                <a:pPr lvl="3"/>
                <a:r>
                  <a:rPr lang="en-US" dirty="0"/>
                  <a:t>One interrupt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one sample</a:t>
                </a:r>
              </a:p>
              <a:p>
                <a:pPr lvl="3"/>
                <a:endParaRPr 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E94B6240-462F-4DFA-883A-2E061814EC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3694" y="960251"/>
                <a:ext cx="5725325" cy="5444005"/>
              </a:xfrm>
              <a:blipFill>
                <a:blip r:embed="rId2"/>
                <a:stretch>
                  <a:fillRect l="-958" t="-23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FA646D-8DAC-4446-8530-22394A67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493FE-999C-426B-B18C-6FA7D44880EE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图示 4">
            <a:extLst>
              <a:ext uri="{FF2B5EF4-FFF2-40B4-BE49-F238E27FC236}">
                <a16:creationId xmlns:a16="http://schemas.microsoft.com/office/drawing/2014/main" id="{0B4CD56C-3FAB-4D75-ADFB-5F8058E2A448}"/>
              </a:ext>
            </a:extLst>
          </p:cNvPr>
          <p:cNvGraphicFramePr/>
          <p:nvPr/>
        </p:nvGraphicFramePr>
        <p:xfrm>
          <a:off x="4555555" y="885972"/>
          <a:ext cx="5217313" cy="5518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矩形: 圆角 5">
            <a:extLst>
              <a:ext uri="{FF2B5EF4-FFF2-40B4-BE49-F238E27FC236}">
                <a16:creationId xmlns:a16="http://schemas.microsoft.com/office/drawing/2014/main" id="{C42D870D-2A64-4DA1-9DC3-9DC703285925}"/>
              </a:ext>
            </a:extLst>
          </p:cNvPr>
          <p:cNvSpPr/>
          <p:nvPr/>
        </p:nvSpPr>
        <p:spPr>
          <a:xfrm>
            <a:off x="6444143" y="1032387"/>
            <a:ext cx="2316400" cy="2235987"/>
          </a:xfrm>
          <a:prstGeom prst="round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23129</TotalTime>
  <Words>1719</Words>
  <Application>Microsoft Office PowerPoint</Application>
  <PresentationFormat>全屏显示(4:3)</PresentationFormat>
  <Paragraphs>603</Paragraphs>
  <Slides>37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55" baseType="lpstr">
      <vt:lpstr>Roboto</vt:lpstr>
      <vt:lpstr>宋体</vt:lpstr>
      <vt:lpstr>等线</vt:lpstr>
      <vt:lpstr>Arial</vt:lpstr>
      <vt:lpstr>Calibri</vt:lpstr>
      <vt:lpstr>Calibri Light</vt:lpstr>
      <vt:lpstr>Cambria Math</vt:lpstr>
      <vt:lpstr>Candara</vt:lpstr>
      <vt:lpstr>Century Gothic</vt:lpstr>
      <vt:lpstr>Consolas</vt:lpstr>
      <vt:lpstr>Courier New</vt:lpstr>
      <vt:lpstr>Georgia</vt:lpstr>
      <vt:lpstr>Helvetica</vt:lpstr>
      <vt:lpstr>Lucida Sans</vt:lpstr>
      <vt:lpstr>Rockwell</vt:lpstr>
      <vt:lpstr>Tahoma</vt:lpstr>
      <vt:lpstr>Wingdings</vt:lpstr>
      <vt:lpstr>回顾</vt:lpstr>
      <vt:lpstr>Lightweight Hardware Transactional Memory Profiling</vt:lpstr>
      <vt:lpstr>Synchronization in Parallelism</vt:lpstr>
      <vt:lpstr>Hardware Transactional Memory</vt:lpstr>
      <vt:lpstr>Hardware Transactional Memory</vt:lpstr>
      <vt:lpstr>Hardware Transactional Memory</vt:lpstr>
      <vt:lpstr>Existing Work</vt:lpstr>
      <vt:lpstr>Solution – TxSampler</vt:lpstr>
      <vt:lpstr>TxSampler – How it works</vt:lpstr>
      <vt:lpstr>TxSampler – How it works</vt:lpstr>
      <vt:lpstr>Solution – TxSampler</vt:lpstr>
      <vt:lpstr>Solution – TxSampler</vt:lpstr>
      <vt:lpstr>Novice Guide</vt:lpstr>
      <vt:lpstr>Challenge I – Callstack inside HTM</vt:lpstr>
      <vt:lpstr>Challenge I – Callstack inside HTM</vt:lpstr>
      <vt:lpstr>Challenge I – Callstack inside HTM</vt:lpstr>
      <vt:lpstr>Challenge I – Callstack inside HTM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Challenge II – Time Decomposition</vt:lpstr>
      <vt:lpstr>HTMBench</vt:lpstr>
      <vt:lpstr>Optimization</vt:lpstr>
      <vt:lpstr>Case Study – Dedup</vt:lpstr>
      <vt:lpstr>Case Study – Dedup</vt:lpstr>
      <vt:lpstr>Case Study – Dedup</vt:lpstr>
      <vt:lpstr>Case Study – Dedup</vt:lpstr>
      <vt:lpstr>Case Study – Dedup</vt:lpstr>
      <vt:lpstr>Case Study – Dedup</vt:lpstr>
      <vt:lpstr>Case Study – Dedup</vt:lpstr>
      <vt:lpstr>Case Study – Dedup</vt:lpstr>
      <vt:lpstr>Case Study – Dedup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Wang, Qingsen</dc:creator>
  <cp:lastModifiedBy>Wang, Qingsen</cp:lastModifiedBy>
  <cp:revision>700</cp:revision>
  <dcterms:created xsi:type="dcterms:W3CDTF">2019-01-29T02:07:30Z</dcterms:created>
  <dcterms:modified xsi:type="dcterms:W3CDTF">2019-02-21T16:20:08Z</dcterms:modified>
</cp:coreProperties>
</file>

<file path=docProps/thumbnail.jpeg>
</file>